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69" r:id="rId2"/>
    <p:sldId id="270" r:id="rId3"/>
    <p:sldId id="271" r:id="rId4"/>
    <p:sldId id="346" r:id="rId5"/>
    <p:sldId id="340" r:id="rId6"/>
    <p:sldId id="272" r:id="rId7"/>
    <p:sldId id="341" r:id="rId8"/>
    <p:sldId id="345" r:id="rId9"/>
    <p:sldId id="259" r:id="rId10"/>
    <p:sldId id="257" r:id="rId11"/>
    <p:sldId id="334" r:id="rId12"/>
    <p:sldId id="332" r:id="rId13"/>
    <p:sldId id="262" r:id="rId14"/>
    <p:sldId id="343" r:id="rId15"/>
    <p:sldId id="289" r:id="rId16"/>
    <p:sldId id="344" r:id="rId17"/>
    <p:sldId id="347" r:id="rId18"/>
    <p:sldId id="263" r:id="rId19"/>
    <p:sldId id="274" r:id="rId20"/>
    <p:sldId id="288" r:id="rId21"/>
    <p:sldId id="291" r:id="rId22"/>
    <p:sldId id="322" r:id="rId23"/>
    <p:sldId id="295" r:id="rId24"/>
    <p:sldId id="323" r:id="rId25"/>
    <p:sldId id="260" r:id="rId26"/>
    <p:sldId id="273" r:id="rId27"/>
    <p:sldId id="338" r:id="rId28"/>
    <p:sldId id="265" r:id="rId29"/>
    <p:sldId id="318" r:id="rId30"/>
    <p:sldId id="327" r:id="rId31"/>
    <p:sldId id="326" r:id="rId32"/>
    <p:sldId id="335" r:id="rId33"/>
    <p:sldId id="339" r:id="rId34"/>
    <p:sldId id="320" r:id="rId35"/>
    <p:sldId id="324" r:id="rId36"/>
    <p:sldId id="292" r:id="rId37"/>
    <p:sldId id="325" r:id="rId38"/>
    <p:sldId id="337" r:id="rId39"/>
    <p:sldId id="328" r:id="rId40"/>
    <p:sldId id="329" r:id="rId41"/>
    <p:sldId id="330" r:id="rId42"/>
    <p:sldId id="333" r:id="rId43"/>
    <p:sldId id="266" r:id="rId44"/>
    <p:sldId id="342" r:id="rId45"/>
    <p:sldId id="307" r:id="rId46"/>
    <p:sldId id="261" r:id="rId47"/>
    <p:sldId id="268" r:id="rId48"/>
    <p:sldId id="313" r:id="rId4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2" clrIdx="0"/>
  <p:cmAuthor id="1" name="Bill Shaw" initials="WJ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3204" autoAdjust="0"/>
  </p:normalViewPr>
  <p:slideViewPr>
    <p:cSldViewPr>
      <p:cViewPr varScale="1">
        <p:scale>
          <a:sx n="128" d="100"/>
          <a:sy n="128" d="100"/>
        </p:scale>
        <p:origin x="7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4698"/>
    </p:cViewPr>
  </p:sorterViewPr>
  <p:notesViewPr>
    <p:cSldViewPr>
      <p:cViewPr varScale="1">
        <p:scale>
          <a:sx n="55" d="100"/>
          <a:sy n="55" d="100"/>
        </p:scale>
        <p:origin x="-178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312" tIns="45656" rIns="91312" bIns="45656" rtlCol="0"/>
          <a:lstStyle>
            <a:lvl1pPr algn="r">
              <a:defRPr sz="1200"/>
            </a:lvl1pPr>
          </a:lstStyle>
          <a:p>
            <a:fld id="{69A495E2-47A2-44F1-8291-D9E12EEB7056}" type="datetimeFigureOut">
              <a:rPr lang="en-AU" smtClean="0"/>
              <a:t>14/04/2016</a:t>
            </a:fld>
            <a:endParaRPr lang="en-AU"/>
          </a:p>
        </p:txBody>
      </p:sp>
      <p:sp>
        <p:nvSpPr>
          <p:cNvPr id="4" name="Footer Placeholder 3"/>
          <p:cNvSpPr>
            <a:spLocks noGrp="1"/>
          </p:cNvSpPr>
          <p:nvPr>
            <p:ph type="ftr" sz="quarter" idx="2"/>
          </p:nvPr>
        </p:nvSpPr>
        <p:spPr>
          <a:xfrm>
            <a:off x="1" y="9428584"/>
            <a:ext cx="2945659" cy="496332"/>
          </a:xfrm>
          <a:prstGeom prst="rect">
            <a:avLst/>
          </a:prstGeom>
        </p:spPr>
        <p:txBody>
          <a:bodyPr vert="horz" lIns="91312" tIns="45656" rIns="91312" bIns="45656"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312" tIns="45656" rIns="91312" bIns="45656" rtlCol="0" anchor="b"/>
          <a:lstStyle>
            <a:lvl1pPr algn="r">
              <a:defRPr sz="1200"/>
            </a:lvl1pPr>
          </a:lstStyle>
          <a:p>
            <a:fld id="{D6FD49CA-C876-40F6-BF2D-55D19A0316BB}" type="slidenum">
              <a:rPr lang="en-AU" smtClean="0"/>
              <a:t>‹#›</a:t>
            </a:fld>
            <a:endParaRPr lang="en-AU"/>
          </a:p>
        </p:txBody>
      </p:sp>
    </p:spTree>
    <p:extLst>
      <p:ext uri="{BB962C8B-B14F-4D97-AF65-F5344CB8AC3E}">
        <p14:creationId xmlns:p14="http://schemas.microsoft.com/office/powerpoint/2010/main" val="2594286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B29AAAC2-48DD-4CA8-8C44-E5A555D6F5E2}" type="datetimeFigureOut">
              <a:rPr lang="en-AU" smtClean="0"/>
              <a:t>14/04/2016</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312" tIns="45656" rIns="91312" bIns="45656" rtlCol="0" anchor="ctr"/>
          <a:lstStyle/>
          <a:p>
            <a:endParaRPr lang="en-AU"/>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8F80B658-DEEA-4599-B297-EA30CC790D8C}" type="slidenum">
              <a:rPr lang="en-AU" smtClean="0"/>
              <a:t>‹#›</a:t>
            </a:fld>
            <a:endParaRPr lang="en-AU"/>
          </a:p>
        </p:txBody>
      </p:sp>
    </p:spTree>
    <p:extLst>
      <p:ext uri="{BB962C8B-B14F-4D97-AF65-F5344CB8AC3E}">
        <p14:creationId xmlns:p14="http://schemas.microsoft.com/office/powerpoint/2010/main" val="53153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F80B658-DEEA-4599-B297-EA30CC790D8C}" type="slidenum">
              <a:rPr lang="en-AU" smtClean="0"/>
              <a:t>1</a:t>
            </a:fld>
            <a:endParaRPr lang="en-AU"/>
          </a:p>
        </p:txBody>
      </p:sp>
    </p:spTree>
    <p:extLst>
      <p:ext uri="{BB962C8B-B14F-4D97-AF65-F5344CB8AC3E}">
        <p14:creationId xmlns:p14="http://schemas.microsoft.com/office/powerpoint/2010/main" val="17357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F80B658-DEEA-4599-B297-EA30CC790D8C}" type="slidenum">
              <a:rPr lang="en-AU" smtClean="0"/>
              <a:t>2</a:t>
            </a:fld>
            <a:endParaRPr lang="en-AU"/>
          </a:p>
        </p:txBody>
      </p:sp>
    </p:spTree>
    <p:extLst>
      <p:ext uri="{BB962C8B-B14F-4D97-AF65-F5344CB8AC3E}">
        <p14:creationId xmlns:p14="http://schemas.microsoft.com/office/powerpoint/2010/main" val="265417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F80B658-DEEA-4599-B297-EA30CC790D8C}" type="slidenum">
              <a:rPr lang="en-AU" smtClean="0"/>
              <a:t>3</a:t>
            </a:fld>
            <a:endParaRPr lang="en-AU"/>
          </a:p>
        </p:txBody>
      </p:sp>
    </p:spTree>
    <p:extLst>
      <p:ext uri="{BB962C8B-B14F-4D97-AF65-F5344CB8AC3E}">
        <p14:creationId xmlns:p14="http://schemas.microsoft.com/office/powerpoint/2010/main" val="35131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F80B658-DEEA-4599-B297-EA30CC790D8C}" type="slidenum">
              <a:rPr lang="en-AU" smtClean="0"/>
              <a:t>4</a:t>
            </a:fld>
            <a:endParaRPr lang="en-AU"/>
          </a:p>
        </p:txBody>
      </p:sp>
    </p:spTree>
    <p:extLst>
      <p:ext uri="{BB962C8B-B14F-4D97-AF65-F5344CB8AC3E}">
        <p14:creationId xmlns:p14="http://schemas.microsoft.com/office/powerpoint/2010/main" val="1914098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F80B658-DEEA-4599-B297-EA30CC790D8C}" type="slidenum">
              <a:rPr lang="en-AU" smtClean="0"/>
              <a:t>5</a:t>
            </a:fld>
            <a:endParaRPr lang="en-AU"/>
          </a:p>
        </p:txBody>
      </p:sp>
    </p:spTree>
    <p:extLst>
      <p:ext uri="{BB962C8B-B14F-4D97-AF65-F5344CB8AC3E}">
        <p14:creationId xmlns:p14="http://schemas.microsoft.com/office/powerpoint/2010/main" val="162338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F80B658-DEEA-4599-B297-EA30CC790D8C}" type="slidenum">
              <a:rPr lang="en-AU" smtClean="0"/>
              <a:t>8</a:t>
            </a:fld>
            <a:endParaRPr lang="en-AU"/>
          </a:p>
        </p:txBody>
      </p:sp>
    </p:spTree>
    <p:extLst>
      <p:ext uri="{BB962C8B-B14F-4D97-AF65-F5344CB8AC3E}">
        <p14:creationId xmlns:p14="http://schemas.microsoft.com/office/powerpoint/2010/main" val="400073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F80B658-DEEA-4599-B297-EA30CC790D8C}" type="slidenum">
              <a:rPr lang="en-AU" smtClean="0"/>
              <a:t>10</a:t>
            </a:fld>
            <a:endParaRPr lang="en-AU"/>
          </a:p>
        </p:txBody>
      </p:sp>
    </p:spTree>
    <p:extLst>
      <p:ext uri="{BB962C8B-B14F-4D97-AF65-F5344CB8AC3E}">
        <p14:creationId xmlns:p14="http://schemas.microsoft.com/office/powerpoint/2010/main" val="62179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6122" y="5373"/>
            <a:ext cx="2592556" cy="103334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967" y="5373"/>
            <a:ext cx="2634066" cy="1098612"/>
          </a:xfrm>
          <a:prstGeom prst="rect">
            <a:avLst/>
          </a:prstGeom>
        </p:spPr>
      </p:pic>
      <p:pic>
        <p:nvPicPr>
          <p:cNvPr id="12" name="Picture 11"/>
          <p:cNvPicPr>
            <a:picLocks noChangeAspect="1"/>
          </p:cNvPicPr>
          <p:nvPr userDrawn="1"/>
        </p:nvPicPr>
        <p:blipFill>
          <a:blip r:embed="rId4"/>
          <a:stretch>
            <a:fillRect/>
          </a:stretch>
        </p:blipFill>
        <p:spPr>
          <a:xfrm>
            <a:off x="685800" y="1098729"/>
            <a:ext cx="7880717" cy="707211"/>
          </a:xfrm>
          <a:prstGeom prst="rect">
            <a:avLst/>
          </a:prstGeom>
        </p:spPr>
      </p:pic>
      <p:sp>
        <p:nvSpPr>
          <p:cNvPr id="14" name="Footer Placeholder 4"/>
          <p:cNvSpPr>
            <a:spLocks noGrp="1"/>
          </p:cNvSpPr>
          <p:nvPr>
            <p:ph type="ftr" sz="quarter" idx="3"/>
          </p:nvPr>
        </p:nvSpPr>
        <p:spPr>
          <a:xfrm>
            <a:off x="-22810" y="6675437"/>
            <a:ext cx="2895600" cy="365125"/>
          </a:xfrm>
          <a:prstGeom prst="rect">
            <a:avLst/>
          </a:prstGeom>
        </p:spPr>
        <p:txBody>
          <a:bodyPr/>
          <a:lstStyle>
            <a:lvl1pPr>
              <a:defRPr sz="1050"/>
            </a:lvl1pPr>
          </a:lstStyle>
          <a:p>
            <a:r>
              <a:rPr lang="en-AU" dirty="0" smtClean="0"/>
              <a:t>© VALMIN Committee 2016</a:t>
            </a:r>
            <a:endParaRPr lang="en-AU" dirty="0"/>
          </a:p>
        </p:txBody>
      </p:sp>
      <p:sp>
        <p:nvSpPr>
          <p:cNvPr id="16" name="Slide Number Placeholder 5"/>
          <p:cNvSpPr>
            <a:spLocks noGrp="1"/>
          </p:cNvSpPr>
          <p:nvPr>
            <p:ph type="sldNum" sz="quarter" idx="4"/>
          </p:nvPr>
        </p:nvSpPr>
        <p:spPr>
          <a:xfrm>
            <a:off x="7452320" y="6560343"/>
            <a:ext cx="1234480" cy="230187"/>
          </a:xfrm>
          <a:prstGeom prst="rect">
            <a:avLst/>
          </a:prstGeom>
        </p:spPr>
        <p:txBody>
          <a:bodyPr vert="horz" lIns="91440" tIns="45720" rIns="91440" bIns="45720" rtlCol="0" anchor="ctr"/>
          <a:lstStyle>
            <a:lvl1pPr algn="r">
              <a:defRPr sz="1200">
                <a:solidFill>
                  <a:schemeClr val="tx1"/>
                </a:solidFill>
              </a:defRPr>
            </a:lvl1pPr>
          </a:lstStyle>
          <a:p>
            <a:r>
              <a:rPr lang="en-AU" dirty="0" smtClean="0"/>
              <a:t>Slide </a:t>
            </a:r>
            <a:fld id="{1D55BC2B-B4D9-4416-A89F-90E8A53917A6}" type="slidenum">
              <a:rPr lang="en-AU" smtClean="0"/>
              <a:pPr/>
              <a:t>‹#›</a:t>
            </a:fld>
            <a:endParaRPr lang="en-AU" dirty="0"/>
          </a:p>
        </p:txBody>
      </p:sp>
      <p:sp>
        <p:nvSpPr>
          <p:cNvPr id="10" name="TextBox 9"/>
          <p:cNvSpPr txBox="1"/>
          <p:nvPr userDrawn="1"/>
        </p:nvSpPr>
        <p:spPr>
          <a:xfrm>
            <a:off x="-22810" y="6334119"/>
            <a:ext cx="2195736" cy="307777"/>
          </a:xfrm>
          <a:prstGeom prst="rect">
            <a:avLst/>
          </a:prstGeom>
          <a:noFill/>
        </p:spPr>
        <p:txBody>
          <a:bodyPr wrap="square" rtlCol="0">
            <a:spAutoFit/>
          </a:bodyPr>
          <a:lstStyle/>
          <a:p>
            <a:r>
              <a:rPr lang="en-AU" sz="1400" dirty="0" smtClean="0"/>
              <a:t>12 </a:t>
            </a:r>
            <a:r>
              <a:rPr lang="en-AU" sz="1200" dirty="0" smtClean="0"/>
              <a:t>April</a:t>
            </a:r>
            <a:r>
              <a:rPr lang="en-AU" sz="1400" dirty="0" smtClean="0"/>
              <a:t> 2016</a:t>
            </a:r>
            <a:endParaRPr lang="en-AU" sz="1400" dirty="0"/>
          </a:p>
        </p:txBody>
      </p:sp>
    </p:spTree>
    <p:extLst>
      <p:ext uri="{BB962C8B-B14F-4D97-AF65-F5344CB8AC3E}">
        <p14:creationId xmlns:p14="http://schemas.microsoft.com/office/powerpoint/2010/main" val="1426467552"/>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p:cNvPicPr>
            <a:picLocks noChangeAspect="1"/>
          </p:cNvPicPr>
          <p:nvPr userDrawn="1"/>
        </p:nvPicPr>
        <p:blipFill>
          <a:blip r:embed="rId2"/>
          <a:stretch>
            <a:fillRect/>
          </a:stretch>
        </p:blipFill>
        <p:spPr>
          <a:xfrm>
            <a:off x="1775787" y="6216186"/>
            <a:ext cx="5592425" cy="501861"/>
          </a:xfrm>
          <a:prstGeom prst="rect">
            <a:avLst/>
          </a:prstGeom>
        </p:spPr>
      </p:pic>
      <p:sp>
        <p:nvSpPr>
          <p:cNvPr id="9" name="Footer Placeholder 4"/>
          <p:cNvSpPr>
            <a:spLocks noGrp="1"/>
          </p:cNvSpPr>
          <p:nvPr>
            <p:ph type="ftr" sz="quarter" idx="3"/>
          </p:nvPr>
        </p:nvSpPr>
        <p:spPr>
          <a:xfrm>
            <a:off x="-22810" y="6675437"/>
            <a:ext cx="2895600" cy="365125"/>
          </a:xfrm>
          <a:prstGeom prst="rect">
            <a:avLst/>
          </a:prstGeom>
        </p:spPr>
        <p:txBody>
          <a:bodyPr/>
          <a:lstStyle>
            <a:lvl1pPr>
              <a:defRPr sz="1050"/>
            </a:lvl1pPr>
          </a:lstStyle>
          <a:p>
            <a:r>
              <a:rPr lang="en-AU" dirty="0" smtClean="0"/>
              <a:t>© VALMIN Committee 2016</a:t>
            </a:r>
            <a:endParaRPr lang="en-AU" dirty="0"/>
          </a:p>
        </p:txBody>
      </p:sp>
      <p:sp>
        <p:nvSpPr>
          <p:cNvPr id="10" name="Slide Number Placeholder 5"/>
          <p:cNvSpPr>
            <a:spLocks noGrp="1"/>
          </p:cNvSpPr>
          <p:nvPr>
            <p:ph type="sldNum" sz="quarter" idx="4"/>
          </p:nvPr>
        </p:nvSpPr>
        <p:spPr>
          <a:xfrm>
            <a:off x="7452320" y="6560343"/>
            <a:ext cx="1234480" cy="230187"/>
          </a:xfrm>
          <a:prstGeom prst="rect">
            <a:avLst/>
          </a:prstGeom>
        </p:spPr>
        <p:txBody>
          <a:bodyPr vert="horz" lIns="91440" tIns="45720" rIns="91440" bIns="45720" rtlCol="0" anchor="ctr"/>
          <a:lstStyle>
            <a:lvl1pPr algn="r">
              <a:defRPr sz="1200">
                <a:solidFill>
                  <a:schemeClr val="tx1"/>
                </a:solidFill>
              </a:defRPr>
            </a:lvl1pPr>
          </a:lstStyle>
          <a:p>
            <a:r>
              <a:rPr lang="en-AU" dirty="0" smtClean="0"/>
              <a:t>Slide </a:t>
            </a:r>
            <a:fld id="{1D55BC2B-B4D9-4416-A89F-90E8A53917A6}" type="slidenum">
              <a:rPr lang="en-AU" smtClean="0"/>
              <a:pPr/>
              <a:t>‹#›</a:t>
            </a:fld>
            <a:endParaRPr lang="en-AU" dirty="0"/>
          </a:p>
        </p:txBody>
      </p:sp>
      <p:sp>
        <p:nvSpPr>
          <p:cNvPr id="12" name="TextBox 11"/>
          <p:cNvSpPr txBox="1"/>
          <p:nvPr userDrawn="1"/>
        </p:nvSpPr>
        <p:spPr>
          <a:xfrm>
            <a:off x="-22810" y="6334119"/>
            <a:ext cx="2195736" cy="307777"/>
          </a:xfrm>
          <a:prstGeom prst="rect">
            <a:avLst/>
          </a:prstGeom>
          <a:noFill/>
        </p:spPr>
        <p:txBody>
          <a:bodyPr wrap="square" rtlCol="0">
            <a:spAutoFit/>
          </a:bodyPr>
          <a:lstStyle/>
          <a:p>
            <a:r>
              <a:rPr lang="en-AU" sz="1400" dirty="0" smtClean="0"/>
              <a:t>12 </a:t>
            </a:r>
            <a:r>
              <a:rPr lang="en-AU" sz="1200" dirty="0" smtClean="0"/>
              <a:t>April</a:t>
            </a:r>
            <a:r>
              <a:rPr lang="en-AU" sz="1400" dirty="0" smtClean="0"/>
              <a:t> 2016</a:t>
            </a:r>
            <a:endParaRPr lang="en-AU" sz="1400" dirty="0"/>
          </a:p>
        </p:txBody>
      </p:sp>
    </p:spTree>
    <p:extLst>
      <p:ext uri="{BB962C8B-B14F-4D97-AF65-F5344CB8AC3E}">
        <p14:creationId xmlns:p14="http://schemas.microsoft.com/office/powerpoint/2010/main" val="42833455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6122" y="5373"/>
            <a:ext cx="2592556" cy="103334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967" y="5373"/>
            <a:ext cx="2634066" cy="1098612"/>
          </a:xfrm>
          <a:prstGeom prst="rect">
            <a:avLst/>
          </a:prstGeom>
        </p:spPr>
      </p:pic>
      <p:pic>
        <p:nvPicPr>
          <p:cNvPr id="9" name="Picture 8"/>
          <p:cNvPicPr>
            <a:picLocks noChangeAspect="1"/>
          </p:cNvPicPr>
          <p:nvPr userDrawn="1"/>
        </p:nvPicPr>
        <p:blipFill>
          <a:blip r:embed="rId4"/>
          <a:stretch>
            <a:fillRect/>
          </a:stretch>
        </p:blipFill>
        <p:spPr>
          <a:xfrm>
            <a:off x="685800" y="1098729"/>
            <a:ext cx="7880717" cy="707211"/>
          </a:xfrm>
          <a:prstGeom prst="rect">
            <a:avLst/>
          </a:prstGeom>
        </p:spPr>
      </p:pic>
      <p:sp>
        <p:nvSpPr>
          <p:cNvPr id="10" name="Footer Placeholder 4"/>
          <p:cNvSpPr>
            <a:spLocks noGrp="1"/>
          </p:cNvSpPr>
          <p:nvPr>
            <p:ph type="ftr" sz="quarter" idx="3"/>
          </p:nvPr>
        </p:nvSpPr>
        <p:spPr>
          <a:xfrm>
            <a:off x="-22810" y="6675437"/>
            <a:ext cx="2895600" cy="365125"/>
          </a:xfrm>
          <a:prstGeom prst="rect">
            <a:avLst/>
          </a:prstGeom>
        </p:spPr>
        <p:txBody>
          <a:bodyPr/>
          <a:lstStyle>
            <a:lvl1pPr>
              <a:defRPr sz="1050"/>
            </a:lvl1pPr>
          </a:lstStyle>
          <a:p>
            <a:r>
              <a:rPr lang="en-AU" dirty="0" smtClean="0"/>
              <a:t>© VALMIN Committee 2016</a:t>
            </a:r>
            <a:endParaRPr lang="en-AU" dirty="0"/>
          </a:p>
        </p:txBody>
      </p:sp>
      <p:sp>
        <p:nvSpPr>
          <p:cNvPr id="11" name="Slide Number Placeholder 5"/>
          <p:cNvSpPr>
            <a:spLocks noGrp="1"/>
          </p:cNvSpPr>
          <p:nvPr>
            <p:ph type="sldNum" sz="quarter" idx="4"/>
          </p:nvPr>
        </p:nvSpPr>
        <p:spPr>
          <a:xfrm>
            <a:off x="7452320" y="6560343"/>
            <a:ext cx="1234480" cy="230187"/>
          </a:xfrm>
          <a:prstGeom prst="rect">
            <a:avLst/>
          </a:prstGeom>
        </p:spPr>
        <p:txBody>
          <a:bodyPr vert="horz" lIns="91440" tIns="45720" rIns="91440" bIns="45720" rtlCol="0" anchor="ctr"/>
          <a:lstStyle>
            <a:lvl1pPr algn="r">
              <a:defRPr sz="1200">
                <a:solidFill>
                  <a:schemeClr val="tx1"/>
                </a:solidFill>
              </a:defRPr>
            </a:lvl1pPr>
          </a:lstStyle>
          <a:p>
            <a:r>
              <a:rPr lang="en-AU" dirty="0" smtClean="0"/>
              <a:t>Slide </a:t>
            </a:r>
            <a:fld id="{1D55BC2B-B4D9-4416-A89F-90E8A53917A6}" type="slidenum">
              <a:rPr lang="en-AU" smtClean="0"/>
              <a:pPr/>
              <a:t>‹#›</a:t>
            </a:fld>
            <a:endParaRPr lang="en-AU" dirty="0"/>
          </a:p>
        </p:txBody>
      </p:sp>
      <p:sp>
        <p:nvSpPr>
          <p:cNvPr id="13" name="TextBox 12"/>
          <p:cNvSpPr txBox="1"/>
          <p:nvPr userDrawn="1"/>
        </p:nvSpPr>
        <p:spPr>
          <a:xfrm>
            <a:off x="-22810" y="6334119"/>
            <a:ext cx="2195736" cy="307777"/>
          </a:xfrm>
          <a:prstGeom prst="rect">
            <a:avLst/>
          </a:prstGeom>
          <a:noFill/>
        </p:spPr>
        <p:txBody>
          <a:bodyPr wrap="square" rtlCol="0">
            <a:spAutoFit/>
          </a:bodyPr>
          <a:lstStyle/>
          <a:p>
            <a:r>
              <a:rPr lang="en-AU" sz="1400" dirty="0" smtClean="0"/>
              <a:t>12 </a:t>
            </a:r>
            <a:r>
              <a:rPr lang="en-AU" sz="1200" dirty="0" smtClean="0"/>
              <a:t>April</a:t>
            </a:r>
            <a:r>
              <a:rPr lang="en-AU" sz="1400" dirty="0" smtClean="0"/>
              <a:t> 2016</a:t>
            </a:r>
            <a:endParaRPr lang="en-AU" sz="1400" dirty="0"/>
          </a:p>
        </p:txBody>
      </p:sp>
    </p:spTree>
    <p:extLst>
      <p:ext uri="{BB962C8B-B14F-4D97-AF65-F5344CB8AC3E}">
        <p14:creationId xmlns:p14="http://schemas.microsoft.com/office/powerpoint/2010/main" val="25671808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8" name="Picture 7"/>
          <p:cNvPicPr>
            <a:picLocks noChangeAspect="1"/>
          </p:cNvPicPr>
          <p:nvPr userDrawn="1"/>
        </p:nvPicPr>
        <p:blipFill>
          <a:blip r:embed="rId2"/>
          <a:stretch>
            <a:fillRect/>
          </a:stretch>
        </p:blipFill>
        <p:spPr>
          <a:xfrm>
            <a:off x="1775787" y="6287981"/>
            <a:ext cx="5592425" cy="501861"/>
          </a:xfrm>
          <a:prstGeom prst="rect">
            <a:avLst/>
          </a:prstGeom>
        </p:spPr>
      </p:pic>
      <p:sp>
        <p:nvSpPr>
          <p:cNvPr id="9" name="Footer Placeholder 4"/>
          <p:cNvSpPr>
            <a:spLocks noGrp="1"/>
          </p:cNvSpPr>
          <p:nvPr>
            <p:ph type="ftr" sz="quarter" idx="3"/>
          </p:nvPr>
        </p:nvSpPr>
        <p:spPr>
          <a:xfrm>
            <a:off x="-22810" y="6675437"/>
            <a:ext cx="2895600" cy="365125"/>
          </a:xfrm>
          <a:prstGeom prst="rect">
            <a:avLst/>
          </a:prstGeom>
        </p:spPr>
        <p:txBody>
          <a:bodyPr/>
          <a:lstStyle>
            <a:lvl1pPr>
              <a:defRPr sz="1050"/>
            </a:lvl1pPr>
          </a:lstStyle>
          <a:p>
            <a:r>
              <a:rPr lang="en-AU" dirty="0" smtClean="0"/>
              <a:t>© VALMIN Committee 2016</a:t>
            </a:r>
            <a:endParaRPr lang="en-AU" dirty="0"/>
          </a:p>
        </p:txBody>
      </p:sp>
      <p:sp>
        <p:nvSpPr>
          <p:cNvPr id="10" name="Slide Number Placeholder 5"/>
          <p:cNvSpPr>
            <a:spLocks noGrp="1"/>
          </p:cNvSpPr>
          <p:nvPr>
            <p:ph type="sldNum" sz="quarter" idx="4"/>
          </p:nvPr>
        </p:nvSpPr>
        <p:spPr>
          <a:xfrm>
            <a:off x="7452320" y="6560343"/>
            <a:ext cx="1234480" cy="230187"/>
          </a:xfrm>
          <a:prstGeom prst="rect">
            <a:avLst/>
          </a:prstGeom>
        </p:spPr>
        <p:txBody>
          <a:bodyPr vert="horz" lIns="91440" tIns="45720" rIns="91440" bIns="45720" rtlCol="0" anchor="ctr"/>
          <a:lstStyle>
            <a:lvl1pPr algn="r">
              <a:defRPr sz="1200">
                <a:solidFill>
                  <a:schemeClr val="tx1"/>
                </a:solidFill>
              </a:defRPr>
            </a:lvl1pPr>
          </a:lstStyle>
          <a:p>
            <a:r>
              <a:rPr lang="en-AU" dirty="0" smtClean="0"/>
              <a:t>Slide </a:t>
            </a:r>
            <a:fld id="{1D55BC2B-B4D9-4416-A89F-90E8A53917A6}" type="slidenum">
              <a:rPr lang="en-AU" smtClean="0"/>
              <a:pPr/>
              <a:t>‹#›</a:t>
            </a:fld>
            <a:endParaRPr lang="en-AU" dirty="0"/>
          </a:p>
        </p:txBody>
      </p:sp>
      <p:sp>
        <p:nvSpPr>
          <p:cNvPr id="12" name="TextBox 11"/>
          <p:cNvSpPr txBox="1"/>
          <p:nvPr userDrawn="1"/>
        </p:nvSpPr>
        <p:spPr>
          <a:xfrm>
            <a:off x="-22810" y="6334119"/>
            <a:ext cx="2195736" cy="307777"/>
          </a:xfrm>
          <a:prstGeom prst="rect">
            <a:avLst/>
          </a:prstGeom>
          <a:noFill/>
        </p:spPr>
        <p:txBody>
          <a:bodyPr wrap="square" rtlCol="0">
            <a:spAutoFit/>
          </a:bodyPr>
          <a:lstStyle/>
          <a:p>
            <a:r>
              <a:rPr lang="en-AU" sz="1400" dirty="0" smtClean="0"/>
              <a:t>12 </a:t>
            </a:r>
            <a:r>
              <a:rPr lang="en-AU" sz="1200" dirty="0" smtClean="0"/>
              <a:t>April</a:t>
            </a:r>
            <a:r>
              <a:rPr lang="en-AU" sz="1400" dirty="0" smtClean="0"/>
              <a:t> 2016</a:t>
            </a:r>
            <a:endParaRPr lang="en-AU" sz="1400" dirty="0"/>
          </a:p>
        </p:txBody>
      </p:sp>
    </p:spTree>
    <p:extLst>
      <p:ext uri="{BB962C8B-B14F-4D97-AF65-F5344CB8AC3E}">
        <p14:creationId xmlns:p14="http://schemas.microsoft.com/office/powerpoint/2010/main" val="1892646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10" name="Picture 9"/>
          <p:cNvPicPr>
            <a:picLocks noChangeAspect="1"/>
          </p:cNvPicPr>
          <p:nvPr userDrawn="1"/>
        </p:nvPicPr>
        <p:blipFill>
          <a:blip r:embed="rId2"/>
          <a:stretch>
            <a:fillRect/>
          </a:stretch>
        </p:blipFill>
        <p:spPr>
          <a:xfrm>
            <a:off x="1775787" y="6287981"/>
            <a:ext cx="5592425" cy="501861"/>
          </a:xfrm>
          <a:prstGeom prst="rect">
            <a:avLst/>
          </a:prstGeom>
        </p:spPr>
      </p:pic>
      <p:sp>
        <p:nvSpPr>
          <p:cNvPr id="11" name="Footer Placeholder 4"/>
          <p:cNvSpPr>
            <a:spLocks noGrp="1"/>
          </p:cNvSpPr>
          <p:nvPr>
            <p:ph type="ftr" sz="quarter" idx="10"/>
          </p:nvPr>
        </p:nvSpPr>
        <p:spPr>
          <a:xfrm>
            <a:off x="-22810" y="6675437"/>
            <a:ext cx="2895600" cy="365125"/>
          </a:xfrm>
          <a:prstGeom prst="rect">
            <a:avLst/>
          </a:prstGeom>
        </p:spPr>
        <p:txBody>
          <a:bodyPr/>
          <a:lstStyle>
            <a:lvl1pPr>
              <a:defRPr sz="1050"/>
            </a:lvl1pPr>
          </a:lstStyle>
          <a:p>
            <a:r>
              <a:rPr lang="en-AU" dirty="0" smtClean="0"/>
              <a:t>© VALMIN Committee 2016</a:t>
            </a:r>
            <a:endParaRPr lang="en-AU" dirty="0"/>
          </a:p>
        </p:txBody>
      </p:sp>
      <p:sp>
        <p:nvSpPr>
          <p:cNvPr id="12" name="Slide Number Placeholder 5"/>
          <p:cNvSpPr>
            <a:spLocks noGrp="1"/>
          </p:cNvSpPr>
          <p:nvPr>
            <p:ph type="sldNum" sz="quarter" idx="11"/>
          </p:nvPr>
        </p:nvSpPr>
        <p:spPr>
          <a:xfrm>
            <a:off x="7452320" y="6560343"/>
            <a:ext cx="1234480" cy="230187"/>
          </a:xfrm>
          <a:prstGeom prst="rect">
            <a:avLst/>
          </a:prstGeom>
        </p:spPr>
        <p:txBody>
          <a:bodyPr vert="horz" lIns="91440" tIns="45720" rIns="91440" bIns="45720" rtlCol="0" anchor="ctr"/>
          <a:lstStyle>
            <a:lvl1pPr algn="r">
              <a:defRPr sz="1200">
                <a:solidFill>
                  <a:schemeClr val="tx1"/>
                </a:solidFill>
              </a:defRPr>
            </a:lvl1pPr>
          </a:lstStyle>
          <a:p>
            <a:r>
              <a:rPr lang="en-AU" dirty="0" smtClean="0"/>
              <a:t>Slide </a:t>
            </a:r>
            <a:fld id="{1D55BC2B-B4D9-4416-A89F-90E8A53917A6}" type="slidenum">
              <a:rPr lang="en-AU" smtClean="0"/>
              <a:pPr/>
              <a:t>‹#›</a:t>
            </a:fld>
            <a:endParaRPr lang="en-AU" dirty="0"/>
          </a:p>
        </p:txBody>
      </p:sp>
      <p:sp>
        <p:nvSpPr>
          <p:cNvPr id="14" name="TextBox 13"/>
          <p:cNvSpPr txBox="1"/>
          <p:nvPr userDrawn="1"/>
        </p:nvSpPr>
        <p:spPr>
          <a:xfrm>
            <a:off x="-22810" y="6334119"/>
            <a:ext cx="2195736" cy="307777"/>
          </a:xfrm>
          <a:prstGeom prst="rect">
            <a:avLst/>
          </a:prstGeom>
          <a:noFill/>
        </p:spPr>
        <p:txBody>
          <a:bodyPr wrap="square" rtlCol="0">
            <a:spAutoFit/>
          </a:bodyPr>
          <a:lstStyle/>
          <a:p>
            <a:r>
              <a:rPr lang="en-AU" sz="1400" dirty="0" smtClean="0"/>
              <a:t>12 </a:t>
            </a:r>
            <a:r>
              <a:rPr lang="en-AU" sz="1200" dirty="0" smtClean="0"/>
              <a:t>April</a:t>
            </a:r>
            <a:r>
              <a:rPr lang="en-AU" sz="1400" dirty="0" smtClean="0"/>
              <a:t> 2016</a:t>
            </a:r>
            <a:endParaRPr lang="en-AU" sz="1400" dirty="0"/>
          </a:p>
        </p:txBody>
      </p:sp>
    </p:spTree>
    <p:extLst>
      <p:ext uri="{BB962C8B-B14F-4D97-AF65-F5344CB8AC3E}">
        <p14:creationId xmlns:p14="http://schemas.microsoft.com/office/powerpoint/2010/main" val="7923933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pic>
        <p:nvPicPr>
          <p:cNvPr id="6" name="Picture 5"/>
          <p:cNvPicPr>
            <a:picLocks noChangeAspect="1"/>
          </p:cNvPicPr>
          <p:nvPr userDrawn="1"/>
        </p:nvPicPr>
        <p:blipFill>
          <a:blip r:embed="rId2"/>
          <a:stretch>
            <a:fillRect/>
          </a:stretch>
        </p:blipFill>
        <p:spPr>
          <a:xfrm>
            <a:off x="1775787" y="6287981"/>
            <a:ext cx="5592425" cy="501861"/>
          </a:xfrm>
          <a:prstGeom prst="rect">
            <a:avLst/>
          </a:prstGeom>
        </p:spPr>
      </p:pic>
      <p:sp>
        <p:nvSpPr>
          <p:cNvPr id="7" name="Footer Placeholder 4"/>
          <p:cNvSpPr>
            <a:spLocks noGrp="1"/>
          </p:cNvSpPr>
          <p:nvPr>
            <p:ph type="ftr" sz="quarter" idx="3"/>
          </p:nvPr>
        </p:nvSpPr>
        <p:spPr>
          <a:xfrm>
            <a:off x="-22810" y="6675437"/>
            <a:ext cx="2895600" cy="365125"/>
          </a:xfrm>
          <a:prstGeom prst="rect">
            <a:avLst/>
          </a:prstGeom>
        </p:spPr>
        <p:txBody>
          <a:bodyPr/>
          <a:lstStyle>
            <a:lvl1pPr>
              <a:defRPr sz="1050"/>
            </a:lvl1pPr>
          </a:lstStyle>
          <a:p>
            <a:r>
              <a:rPr lang="en-AU" dirty="0" smtClean="0"/>
              <a:t>© VALMIN Committee 2016</a:t>
            </a:r>
            <a:endParaRPr lang="en-AU" dirty="0"/>
          </a:p>
        </p:txBody>
      </p:sp>
      <p:sp>
        <p:nvSpPr>
          <p:cNvPr id="8" name="Slide Number Placeholder 5"/>
          <p:cNvSpPr>
            <a:spLocks noGrp="1"/>
          </p:cNvSpPr>
          <p:nvPr>
            <p:ph type="sldNum" sz="quarter" idx="4"/>
          </p:nvPr>
        </p:nvSpPr>
        <p:spPr>
          <a:xfrm>
            <a:off x="7452320" y="6560343"/>
            <a:ext cx="1234480" cy="230187"/>
          </a:xfrm>
          <a:prstGeom prst="rect">
            <a:avLst/>
          </a:prstGeom>
        </p:spPr>
        <p:txBody>
          <a:bodyPr vert="horz" lIns="91440" tIns="45720" rIns="91440" bIns="45720" rtlCol="0" anchor="ctr"/>
          <a:lstStyle>
            <a:lvl1pPr algn="r">
              <a:defRPr sz="1200">
                <a:solidFill>
                  <a:schemeClr val="tx1"/>
                </a:solidFill>
              </a:defRPr>
            </a:lvl1pPr>
          </a:lstStyle>
          <a:p>
            <a:r>
              <a:rPr lang="en-AU" dirty="0" smtClean="0"/>
              <a:t>Slide </a:t>
            </a:r>
            <a:fld id="{1D55BC2B-B4D9-4416-A89F-90E8A53917A6}" type="slidenum">
              <a:rPr lang="en-AU" smtClean="0"/>
              <a:pPr/>
              <a:t>‹#›</a:t>
            </a:fld>
            <a:endParaRPr lang="en-AU" dirty="0"/>
          </a:p>
        </p:txBody>
      </p:sp>
      <p:sp>
        <p:nvSpPr>
          <p:cNvPr id="10" name="TextBox 9"/>
          <p:cNvSpPr txBox="1"/>
          <p:nvPr userDrawn="1"/>
        </p:nvSpPr>
        <p:spPr>
          <a:xfrm>
            <a:off x="-22810" y="6334119"/>
            <a:ext cx="2195736" cy="307777"/>
          </a:xfrm>
          <a:prstGeom prst="rect">
            <a:avLst/>
          </a:prstGeom>
          <a:noFill/>
        </p:spPr>
        <p:txBody>
          <a:bodyPr wrap="square" rtlCol="0">
            <a:spAutoFit/>
          </a:bodyPr>
          <a:lstStyle/>
          <a:p>
            <a:r>
              <a:rPr lang="en-AU" sz="1400" dirty="0" smtClean="0"/>
              <a:t>12 </a:t>
            </a:r>
            <a:r>
              <a:rPr lang="en-AU" sz="1200" dirty="0" smtClean="0"/>
              <a:t>April</a:t>
            </a:r>
            <a:r>
              <a:rPr lang="en-AU" sz="1400" dirty="0" smtClean="0"/>
              <a:t> 2016</a:t>
            </a:r>
            <a:endParaRPr lang="en-AU" sz="1400" dirty="0"/>
          </a:p>
        </p:txBody>
      </p:sp>
    </p:spTree>
    <p:extLst>
      <p:ext uri="{BB962C8B-B14F-4D97-AF65-F5344CB8AC3E}">
        <p14:creationId xmlns:p14="http://schemas.microsoft.com/office/powerpoint/2010/main" val="20028155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775787" y="6287981"/>
            <a:ext cx="5592425" cy="501861"/>
          </a:xfrm>
          <a:prstGeom prst="rect">
            <a:avLst/>
          </a:prstGeom>
        </p:spPr>
      </p:pic>
      <p:sp>
        <p:nvSpPr>
          <p:cNvPr id="6" name="TextBox 5"/>
          <p:cNvSpPr txBox="1"/>
          <p:nvPr userDrawn="1"/>
        </p:nvSpPr>
        <p:spPr>
          <a:xfrm>
            <a:off x="-22810" y="6334119"/>
            <a:ext cx="2195736" cy="307777"/>
          </a:xfrm>
          <a:prstGeom prst="rect">
            <a:avLst/>
          </a:prstGeom>
          <a:noFill/>
        </p:spPr>
        <p:txBody>
          <a:bodyPr wrap="square" rtlCol="0">
            <a:spAutoFit/>
          </a:bodyPr>
          <a:lstStyle/>
          <a:p>
            <a:r>
              <a:rPr lang="en-AU" sz="1400" dirty="0" smtClean="0"/>
              <a:t>12 </a:t>
            </a:r>
            <a:r>
              <a:rPr lang="en-AU" sz="1200" dirty="0" smtClean="0"/>
              <a:t>April</a:t>
            </a:r>
            <a:r>
              <a:rPr lang="en-AU" sz="1400" dirty="0" smtClean="0"/>
              <a:t> 2016</a:t>
            </a:r>
            <a:endParaRPr lang="en-AU" sz="1400" dirty="0"/>
          </a:p>
        </p:txBody>
      </p:sp>
      <p:sp>
        <p:nvSpPr>
          <p:cNvPr id="7" name="Footer Placeholder 4"/>
          <p:cNvSpPr>
            <a:spLocks noGrp="1"/>
          </p:cNvSpPr>
          <p:nvPr>
            <p:ph type="ftr" sz="quarter" idx="10"/>
          </p:nvPr>
        </p:nvSpPr>
        <p:spPr>
          <a:xfrm>
            <a:off x="-22810" y="6675437"/>
            <a:ext cx="2895600" cy="365125"/>
          </a:xfrm>
          <a:prstGeom prst="rect">
            <a:avLst/>
          </a:prstGeom>
        </p:spPr>
        <p:txBody>
          <a:bodyPr/>
          <a:lstStyle>
            <a:lvl1pPr>
              <a:defRPr sz="1050"/>
            </a:lvl1pPr>
          </a:lstStyle>
          <a:p>
            <a:r>
              <a:rPr lang="en-AU" dirty="0" smtClean="0"/>
              <a:t>© VALMIN Committee 2016</a:t>
            </a:r>
            <a:endParaRPr lang="en-AU" dirty="0"/>
          </a:p>
        </p:txBody>
      </p:sp>
      <p:sp>
        <p:nvSpPr>
          <p:cNvPr id="8" name="Slide Number Placeholder 5"/>
          <p:cNvSpPr>
            <a:spLocks noGrp="1"/>
          </p:cNvSpPr>
          <p:nvPr>
            <p:ph type="sldNum" sz="quarter" idx="11"/>
          </p:nvPr>
        </p:nvSpPr>
        <p:spPr>
          <a:xfrm>
            <a:off x="7452320" y="6560343"/>
            <a:ext cx="1234480" cy="230187"/>
          </a:xfrm>
          <a:prstGeom prst="rect">
            <a:avLst/>
          </a:prstGeom>
        </p:spPr>
        <p:txBody>
          <a:bodyPr vert="horz" lIns="91440" tIns="45720" rIns="91440" bIns="45720" rtlCol="0" anchor="ctr"/>
          <a:lstStyle>
            <a:lvl1pPr algn="r">
              <a:defRPr sz="1200">
                <a:solidFill>
                  <a:schemeClr val="tx1"/>
                </a:solidFill>
              </a:defRPr>
            </a:lvl1pPr>
          </a:lstStyle>
          <a:p>
            <a:r>
              <a:rPr lang="en-AU" dirty="0" smtClean="0"/>
              <a:t>Slide </a:t>
            </a:r>
            <a:fld id="{1D55BC2B-B4D9-4416-A89F-90E8A53917A6}" type="slidenum">
              <a:rPr lang="en-AU" smtClean="0"/>
              <a:pPr/>
              <a:t>‹#›</a:t>
            </a:fld>
            <a:endParaRPr lang="en-AU" dirty="0"/>
          </a:p>
        </p:txBody>
      </p:sp>
    </p:spTree>
    <p:extLst>
      <p:ext uri="{BB962C8B-B14F-4D97-AF65-F5344CB8AC3E}">
        <p14:creationId xmlns:p14="http://schemas.microsoft.com/office/powerpoint/2010/main" val="28413912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Footer Placeholder 4"/>
          <p:cNvSpPr>
            <a:spLocks noGrp="1"/>
          </p:cNvSpPr>
          <p:nvPr>
            <p:ph type="ftr" sz="quarter" idx="3"/>
          </p:nvPr>
        </p:nvSpPr>
        <p:spPr>
          <a:xfrm>
            <a:off x="-22810" y="6675437"/>
            <a:ext cx="2895600" cy="365125"/>
          </a:xfrm>
          <a:prstGeom prst="rect">
            <a:avLst/>
          </a:prstGeom>
        </p:spPr>
        <p:txBody>
          <a:bodyPr/>
          <a:lstStyle>
            <a:lvl1pPr>
              <a:defRPr sz="1050"/>
            </a:lvl1pPr>
          </a:lstStyle>
          <a:p>
            <a:r>
              <a:rPr lang="en-AU" dirty="0" smtClean="0"/>
              <a:t>© VALMIN Committee 2016</a:t>
            </a:r>
            <a:endParaRPr lang="en-AU" dirty="0"/>
          </a:p>
        </p:txBody>
      </p:sp>
      <p:sp>
        <p:nvSpPr>
          <p:cNvPr id="10" name="Slide Number Placeholder 5"/>
          <p:cNvSpPr>
            <a:spLocks noGrp="1"/>
          </p:cNvSpPr>
          <p:nvPr>
            <p:ph type="sldNum" sz="quarter" idx="4"/>
          </p:nvPr>
        </p:nvSpPr>
        <p:spPr>
          <a:xfrm>
            <a:off x="7452320" y="6560343"/>
            <a:ext cx="1234480" cy="230187"/>
          </a:xfrm>
          <a:prstGeom prst="rect">
            <a:avLst/>
          </a:prstGeom>
        </p:spPr>
        <p:txBody>
          <a:bodyPr vert="horz" lIns="91440" tIns="45720" rIns="91440" bIns="45720" rtlCol="0" anchor="ctr"/>
          <a:lstStyle>
            <a:lvl1pPr algn="r">
              <a:defRPr sz="1200">
                <a:solidFill>
                  <a:schemeClr val="tx1"/>
                </a:solidFill>
              </a:defRPr>
            </a:lvl1pPr>
          </a:lstStyle>
          <a:p>
            <a:r>
              <a:rPr lang="en-AU" dirty="0" smtClean="0"/>
              <a:t>Slide </a:t>
            </a:r>
            <a:fld id="{1D55BC2B-B4D9-4416-A89F-90E8A53917A6}" type="slidenum">
              <a:rPr lang="en-AU" smtClean="0"/>
              <a:pPr/>
              <a:t>‹#›</a:t>
            </a:fld>
            <a:endParaRPr lang="en-AU" dirty="0"/>
          </a:p>
        </p:txBody>
      </p:sp>
    </p:spTree>
    <p:extLst>
      <p:ext uri="{BB962C8B-B14F-4D97-AF65-F5344CB8AC3E}">
        <p14:creationId xmlns:p14="http://schemas.microsoft.com/office/powerpoint/2010/main" val="144535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sic.gov.au/" TargetMode="External"/><Relationship Id="rId2" Type="http://schemas.openxmlformats.org/officeDocument/2006/relationships/hyperlink" Target="http://www.asic.gov.au/regulatory-resources/takeovers/forward-looking-statements/mining-and-resources-forward-looking-statemen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sx.com.au/"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The VALMIN Code (2015)</a:t>
            </a:r>
            <a:endParaRPr lang="en-AU" dirty="0"/>
          </a:p>
        </p:txBody>
      </p:sp>
      <p:sp>
        <p:nvSpPr>
          <p:cNvPr id="5" name="Subtitle 4"/>
          <p:cNvSpPr>
            <a:spLocks noGrp="1"/>
          </p:cNvSpPr>
          <p:nvPr>
            <p:ph type="subTitle" idx="1"/>
          </p:nvPr>
        </p:nvSpPr>
        <p:spPr/>
        <p:txBody>
          <a:bodyPr/>
          <a:lstStyle/>
          <a:p>
            <a:r>
              <a:rPr lang="en-AU" dirty="0" smtClean="0"/>
              <a:t>Perth</a:t>
            </a:r>
          </a:p>
          <a:p>
            <a:r>
              <a:rPr lang="en-AU" dirty="0" smtClean="0"/>
              <a:t>12 April 2016</a:t>
            </a:r>
            <a:endParaRPr lang="en-AU" dirty="0"/>
          </a:p>
        </p:txBody>
      </p:sp>
      <p:sp>
        <p:nvSpPr>
          <p:cNvPr id="12" name="Slide Number Placeholder 11"/>
          <p:cNvSpPr>
            <a:spLocks noGrp="1"/>
          </p:cNvSpPr>
          <p:nvPr>
            <p:ph type="sldNum" sz="quarter" idx="4"/>
          </p:nvPr>
        </p:nvSpPr>
        <p:spPr/>
        <p:txBody>
          <a:bodyPr/>
          <a:lstStyle/>
          <a:p>
            <a:r>
              <a:rPr lang="en-AU" smtClean="0"/>
              <a:t>Slide </a:t>
            </a:r>
            <a:fld id="{1D55BC2B-B4D9-4416-A89F-90E8A53917A6}" type="slidenum">
              <a:rPr lang="en-AU" smtClean="0"/>
              <a:pPr/>
              <a:t>1</a:t>
            </a:fld>
            <a:endParaRPr lang="en-AU" dirty="0"/>
          </a:p>
        </p:txBody>
      </p:sp>
      <p:sp>
        <p:nvSpPr>
          <p:cNvPr id="13" name="Footer Placeholder 12"/>
          <p:cNvSpPr>
            <a:spLocks noGrp="1"/>
          </p:cNvSpPr>
          <p:nvPr>
            <p:ph type="ftr" sz="quarter" idx="3"/>
          </p:nvPr>
        </p:nvSpPr>
        <p:spPr/>
        <p:txBody>
          <a:bodyPr/>
          <a:lstStyle/>
          <a:p>
            <a:r>
              <a:rPr lang="en-AU" dirty="0" smtClean="0"/>
              <a:t>© VALMIN Committee 2016</a:t>
            </a:r>
            <a:endParaRPr lang="en-AU" dirty="0"/>
          </a:p>
        </p:txBody>
      </p:sp>
    </p:spTree>
    <p:extLst>
      <p:ext uri="{BB962C8B-B14F-4D97-AF65-F5344CB8AC3E}">
        <p14:creationId xmlns:p14="http://schemas.microsoft.com/office/powerpoint/2010/main" val="169367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the VALMIN Code?</a:t>
            </a:r>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CC"/>
                </a:solidFill>
              </a:rPr>
              <a:t>The VALMIN Code is the Australasian Code for public reporting of technical assessments and </a:t>
            </a:r>
            <a:r>
              <a:rPr lang="en-US" dirty="0">
                <a:solidFill>
                  <a:srgbClr val="0000CC"/>
                </a:solidFill>
              </a:rPr>
              <a:t>v</a:t>
            </a:r>
            <a:r>
              <a:rPr lang="en-US" dirty="0" smtClean="0">
                <a:solidFill>
                  <a:srgbClr val="0000CC"/>
                </a:solidFill>
              </a:rPr>
              <a:t>aluation of mineral assets</a:t>
            </a:r>
          </a:p>
          <a:p>
            <a:r>
              <a:rPr lang="en-US" dirty="0" smtClean="0">
                <a:solidFill>
                  <a:srgbClr val="0000CC"/>
                </a:solidFill>
              </a:rPr>
              <a:t>VALMIN provides guidance on matters that may be subject to Australian regulations, other provisions of law and the published policies and guidance of the Australian Securities and Investments Commission (ASIC) and the Listing Rules of the Australian Securities Exchange (ASX) or of other relevant securities exchanges. </a:t>
            </a:r>
            <a:r>
              <a:rPr lang="en-US" sz="1900" dirty="0" smtClean="0"/>
              <a:t>[p3 </a:t>
            </a:r>
            <a:r>
              <a:rPr lang="en-US" sz="1900" dirty="0"/>
              <a:t>para </a:t>
            </a:r>
            <a:r>
              <a:rPr lang="en-US" sz="1900" dirty="0" smtClean="0"/>
              <a:t>3</a:t>
            </a:r>
            <a:r>
              <a:rPr lang="en-AU" sz="1900" dirty="0" smtClean="0"/>
              <a:t>]</a:t>
            </a:r>
            <a:endParaRPr lang="en-AU" dirty="0" smtClean="0"/>
          </a:p>
          <a:p>
            <a:endParaRPr lang="en-AU" dirty="0"/>
          </a:p>
        </p:txBody>
      </p:sp>
      <p:sp>
        <p:nvSpPr>
          <p:cNvPr id="5" name="Footer Placeholder 4"/>
          <p:cNvSpPr>
            <a:spLocks noGrp="1"/>
          </p:cNvSpPr>
          <p:nvPr>
            <p:ph type="ftr" sz="quarter" idx="3"/>
          </p:nvPr>
        </p:nvSpPr>
        <p:spPr/>
        <p:txBody>
          <a:bodyPr/>
          <a:lstStyle/>
          <a:p>
            <a:r>
              <a:rPr lang="en-AU" dirty="0" smtClean="0"/>
              <a:t>© VALMIN Committee 2016</a:t>
            </a:r>
            <a:endParaRPr lang="en-AU" dirty="0"/>
          </a:p>
        </p:txBody>
      </p:sp>
      <p:sp>
        <p:nvSpPr>
          <p:cNvPr id="8" name="Slide Number Placeholder 7"/>
          <p:cNvSpPr>
            <a:spLocks noGrp="1"/>
          </p:cNvSpPr>
          <p:nvPr>
            <p:ph type="sldNum" sz="quarter" idx="4"/>
          </p:nvPr>
        </p:nvSpPr>
        <p:spPr/>
        <p:txBody>
          <a:bodyPr/>
          <a:lstStyle/>
          <a:p>
            <a:r>
              <a:rPr lang="en-AU" smtClean="0"/>
              <a:t>Slide </a:t>
            </a:r>
            <a:fld id="{1D55BC2B-B4D9-4416-A89F-90E8A53917A6}" type="slidenum">
              <a:rPr lang="en-AU" smtClean="0"/>
              <a:pPr/>
              <a:t>10</a:t>
            </a:fld>
            <a:endParaRPr lang="en-AU" dirty="0"/>
          </a:p>
        </p:txBody>
      </p:sp>
    </p:spTree>
    <p:extLst>
      <p:ext uri="{BB962C8B-B14F-4D97-AF65-F5344CB8AC3E}">
        <p14:creationId xmlns:p14="http://schemas.microsoft.com/office/powerpoint/2010/main" val="3948717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was the process of engagement?</a:t>
            </a:r>
          </a:p>
        </p:txBody>
      </p:sp>
      <p:sp>
        <p:nvSpPr>
          <p:cNvPr id="3" name="Content Placeholder 2"/>
          <p:cNvSpPr>
            <a:spLocks noGrp="1"/>
          </p:cNvSpPr>
          <p:nvPr>
            <p:ph idx="1"/>
          </p:nvPr>
        </p:nvSpPr>
        <p:spPr>
          <a:xfrm>
            <a:off x="457200" y="1268760"/>
            <a:ext cx="8229600" cy="4857403"/>
          </a:xfrm>
        </p:spPr>
        <p:txBody>
          <a:bodyPr>
            <a:normAutofit fontScale="25000" lnSpcReduction="20000"/>
          </a:bodyPr>
          <a:lstStyle/>
          <a:p>
            <a:pPr lvl="0"/>
            <a:r>
              <a:rPr lang="en-AU" sz="8000" dirty="0"/>
              <a:t>The VALMIN Seminar Series (Perth 2011, Brisbane 2012) raised awareness of VALMIN and regulatory changes at that time (RG111, 112, JORC Code 2012, ASX Listing Rules 2012)</a:t>
            </a:r>
          </a:p>
          <a:p>
            <a:pPr lvl="0"/>
            <a:r>
              <a:rPr lang="en-AU" sz="8000" dirty="0"/>
              <a:t>In November 2013 a draft Code, incorporating feedback from the VALMIN Seminar Series, was issued for comment to key stakeholders including AIG, AusIMM, MCA, ASX, ASIC and PESA</a:t>
            </a:r>
          </a:p>
          <a:p>
            <a:pPr lvl="0"/>
            <a:r>
              <a:rPr lang="en-AU" sz="8000" dirty="0"/>
              <a:t>The public Exposure Draft Code was released in April 2015 including feedback from key stakeholders on the previous draft Code. This was followed by a webinar explaining the proposed changes to the VALMIN 2005 Code</a:t>
            </a:r>
          </a:p>
          <a:p>
            <a:pPr lvl="0"/>
            <a:r>
              <a:rPr lang="en-AU" sz="8000" dirty="0"/>
              <a:t>The Exposure Draft was altered to address changes suggested during the exposure process, then there was a final round of consultation with ASX and ASIC which led to some additional revisions to this Penultimate Draft Code</a:t>
            </a:r>
          </a:p>
          <a:p>
            <a:pPr lvl="0"/>
            <a:r>
              <a:rPr lang="en-AU" sz="8000" dirty="0"/>
              <a:t>The AusIMM and AIG approved the Final Version in December 2015 for release</a:t>
            </a:r>
          </a:p>
          <a:p>
            <a:pPr lvl="0"/>
            <a:r>
              <a:rPr lang="en-AU" sz="8000" dirty="0"/>
              <a:t>A roadshow will be run in major centres in the first half of </a:t>
            </a:r>
            <a:r>
              <a:rPr lang="en-AU" sz="8000" dirty="0" smtClean="0"/>
              <a:t>2016.</a:t>
            </a:r>
            <a:endParaRPr lang="en-AU" sz="1800"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11</a:t>
            </a:fld>
            <a:endParaRPr lang="en-AU" dirty="0"/>
          </a:p>
        </p:txBody>
      </p:sp>
    </p:spTree>
    <p:extLst>
      <p:ext uri="{BB962C8B-B14F-4D97-AF65-F5344CB8AC3E}">
        <p14:creationId xmlns:p14="http://schemas.microsoft.com/office/powerpoint/2010/main" val="418083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Why are there changes </a:t>
            </a:r>
            <a:br>
              <a:rPr lang="en-AU" dirty="0" smtClean="0"/>
            </a:br>
            <a:r>
              <a:rPr lang="en-AU" dirty="0" smtClean="0"/>
              <a:t>in the new Code?</a:t>
            </a:r>
            <a:endParaRPr lang="en-AU" dirty="0"/>
          </a:p>
        </p:txBody>
      </p:sp>
      <p:sp>
        <p:nvSpPr>
          <p:cNvPr id="3" name="Content Placeholder 2"/>
          <p:cNvSpPr>
            <a:spLocks noGrp="1"/>
          </p:cNvSpPr>
          <p:nvPr>
            <p:ph idx="1"/>
          </p:nvPr>
        </p:nvSpPr>
        <p:spPr/>
        <p:txBody>
          <a:bodyPr>
            <a:noAutofit/>
          </a:bodyPr>
          <a:lstStyle/>
          <a:p>
            <a:r>
              <a:rPr lang="en-AU" sz="2000" dirty="0"/>
              <a:t>Changes </a:t>
            </a:r>
            <a:r>
              <a:rPr lang="en-AU" sz="2000" dirty="0" smtClean="0"/>
              <a:t>in the regulatory framework necessitated significant restructuring of </a:t>
            </a:r>
            <a:r>
              <a:rPr lang="en-AU" sz="2000" dirty="0"/>
              <a:t>the </a:t>
            </a:r>
            <a:r>
              <a:rPr lang="en-AU" sz="2000" dirty="0" smtClean="0"/>
              <a:t>VALMIN Code</a:t>
            </a:r>
          </a:p>
          <a:p>
            <a:r>
              <a:rPr lang="en-AU" sz="2000" dirty="0" smtClean="0"/>
              <a:t>The VALMIN Code (2015) Principles and Definitions are now consistent </a:t>
            </a:r>
            <a:r>
              <a:rPr lang="en-AU" sz="2000" dirty="0"/>
              <a:t>with </a:t>
            </a:r>
            <a:r>
              <a:rPr lang="en-AU" sz="2000" dirty="0" smtClean="0"/>
              <a:t>JORC</a:t>
            </a:r>
          </a:p>
          <a:p>
            <a:r>
              <a:rPr lang="en-AU" sz="2000" dirty="0" smtClean="0"/>
              <a:t>International comity (reciprocal legal recognition)</a:t>
            </a:r>
          </a:p>
          <a:p>
            <a:r>
              <a:rPr lang="en-AU" sz="2000" dirty="0" smtClean="0"/>
              <a:t>Clarity of the definition of Expert. </a:t>
            </a:r>
            <a:r>
              <a:rPr lang="en-GB" sz="2000" dirty="0" smtClean="0"/>
              <a:t>The </a:t>
            </a:r>
            <a:r>
              <a:rPr lang="en-GB" sz="2000" dirty="0"/>
              <a:t>Corporations Act defines an </a:t>
            </a:r>
            <a:r>
              <a:rPr lang="en-GB" sz="2000" dirty="0" smtClean="0"/>
              <a:t>Expert and ASIC </a:t>
            </a:r>
            <a:r>
              <a:rPr lang="en-GB" sz="2000" dirty="0" err="1"/>
              <a:t>RGs</a:t>
            </a:r>
            <a:r>
              <a:rPr lang="en-GB" sz="2000" dirty="0"/>
              <a:t> provide guidance </a:t>
            </a:r>
            <a:r>
              <a:rPr lang="en-GB" sz="2000" dirty="0" smtClean="0"/>
              <a:t>on Expert Reports</a:t>
            </a:r>
            <a:r>
              <a:rPr lang="en-GB" sz="2000" dirty="0"/>
              <a:t>. </a:t>
            </a:r>
            <a:endParaRPr lang="en-AU" sz="2000" dirty="0"/>
          </a:p>
          <a:p>
            <a:r>
              <a:rPr lang="en-AU" sz="2000" dirty="0" smtClean="0"/>
              <a:t>ASIC </a:t>
            </a:r>
            <a:r>
              <a:rPr lang="en-AU" sz="2000" dirty="0" err="1" smtClean="0"/>
              <a:t>RGs</a:t>
            </a:r>
            <a:r>
              <a:rPr lang="en-AU" sz="2000" dirty="0" smtClean="0"/>
              <a:t> define </a:t>
            </a:r>
            <a:r>
              <a:rPr lang="en-AU" sz="2000" dirty="0"/>
              <a:t>an Expert as </a:t>
            </a:r>
            <a:r>
              <a:rPr lang="en-AU" sz="2000" dirty="0" smtClean="0"/>
              <a:t>an </a:t>
            </a:r>
            <a:r>
              <a:rPr lang="en-AU" sz="2000" dirty="0"/>
              <a:t>en</a:t>
            </a:r>
            <a:r>
              <a:rPr lang="en-AU" sz="2000" dirty="0" smtClean="0"/>
              <a:t>tity that holds an Australian Financial Services Licence (</a:t>
            </a:r>
            <a:r>
              <a:rPr lang="en-AU" sz="2000" dirty="0" err="1" smtClean="0"/>
              <a:t>AFSL</a:t>
            </a:r>
            <a:r>
              <a:rPr lang="en-AU" sz="2000" dirty="0" smtClean="0"/>
              <a:t>).  For clarity the VALMIN Code </a:t>
            </a:r>
            <a:r>
              <a:rPr lang="en-AU" sz="2000" dirty="0"/>
              <a:t>now uses the term </a:t>
            </a:r>
            <a:r>
              <a:rPr lang="en-AU" sz="2000" dirty="0" smtClean="0"/>
              <a:t>Specialist for an expert who does not possess an </a:t>
            </a:r>
            <a:r>
              <a:rPr lang="en-AU" sz="2000" dirty="0" err="1" smtClean="0"/>
              <a:t>AFSL</a:t>
            </a:r>
            <a:r>
              <a:rPr lang="en-AU" sz="2000" dirty="0" smtClean="0"/>
              <a:t>.</a:t>
            </a:r>
            <a:endParaRPr lang="en-AU" sz="2000" dirty="0"/>
          </a:p>
          <a:p>
            <a:r>
              <a:rPr lang="en-AU" sz="2000" dirty="0" smtClean="0"/>
              <a:t>Petroleum related clauses are changed from </a:t>
            </a:r>
            <a:r>
              <a:rPr lang="en-AU" sz="2000" dirty="0"/>
              <a:t>‘mandatory’ to ‘</a:t>
            </a:r>
            <a:r>
              <a:rPr lang="en-AU" sz="2000" dirty="0" smtClean="0"/>
              <a:t>guidance’ due to the mineral centric nature of VALMIN.</a:t>
            </a:r>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12</a:t>
            </a:fld>
            <a:endParaRPr lang="en-AU" dirty="0"/>
          </a:p>
        </p:txBody>
      </p:sp>
    </p:spTree>
    <p:extLst>
      <p:ext uri="{BB962C8B-B14F-4D97-AF65-F5344CB8AC3E}">
        <p14:creationId xmlns:p14="http://schemas.microsoft.com/office/powerpoint/2010/main" val="3214291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How does VALMIN fit with JORC</a:t>
            </a:r>
            <a:r>
              <a:rPr lang="en-AU" dirty="0" smtClean="0"/>
              <a:t>?</a:t>
            </a:r>
            <a:endParaRPr lang="en-AU" dirty="0"/>
          </a:p>
        </p:txBody>
      </p:sp>
      <p:sp>
        <p:nvSpPr>
          <p:cNvPr id="3" name="Content Placeholder 2"/>
          <p:cNvSpPr>
            <a:spLocks noGrp="1"/>
          </p:cNvSpPr>
          <p:nvPr>
            <p:ph idx="1"/>
          </p:nvPr>
        </p:nvSpPr>
        <p:spPr/>
        <p:txBody>
          <a:bodyPr>
            <a:noAutofit/>
          </a:bodyPr>
          <a:lstStyle/>
          <a:p>
            <a:r>
              <a:rPr lang="en-US" sz="2400" dirty="0" smtClean="0">
                <a:solidFill>
                  <a:srgbClr val="0000CC"/>
                </a:solidFill>
              </a:rPr>
              <a:t>The </a:t>
            </a:r>
            <a:r>
              <a:rPr lang="en-US" sz="2400" dirty="0">
                <a:solidFill>
                  <a:srgbClr val="0000CC"/>
                </a:solidFill>
              </a:rPr>
              <a:t>VALMIN Code provides a set of fundamental </a:t>
            </a:r>
            <a:r>
              <a:rPr lang="en-US" sz="2400" dirty="0" smtClean="0">
                <a:solidFill>
                  <a:srgbClr val="0000CC"/>
                </a:solidFill>
              </a:rPr>
              <a:t>principles </a:t>
            </a:r>
            <a:r>
              <a:rPr lang="en-US" sz="2400" dirty="0">
                <a:solidFill>
                  <a:srgbClr val="0000CC"/>
                </a:solidFill>
              </a:rPr>
              <a:t>(</a:t>
            </a:r>
            <a:r>
              <a:rPr lang="en-US" sz="2400" dirty="0" smtClean="0">
                <a:solidFill>
                  <a:srgbClr val="0000CC"/>
                </a:solidFill>
              </a:rPr>
              <a:t>Competence, </a:t>
            </a:r>
            <a:r>
              <a:rPr lang="en-US" sz="2400" dirty="0">
                <a:solidFill>
                  <a:srgbClr val="0000CC"/>
                </a:solidFill>
              </a:rPr>
              <a:t>Materiality and Transparency</a:t>
            </a:r>
            <a:r>
              <a:rPr lang="en-US" sz="2400" dirty="0" smtClean="0">
                <a:solidFill>
                  <a:srgbClr val="0000CC"/>
                </a:solidFill>
              </a:rPr>
              <a:t>), </a:t>
            </a:r>
            <a:r>
              <a:rPr lang="en-US" sz="2400" dirty="0">
                <a:solidFill>
                  <a:srgbClr val="0000CC"/>
                </a:solidFill>
              </a:rPr>
              <a:t>mandatory requirements and supporting recommendations accepted as representing good professional practice to assist in the preparation of relevant Public Reports on any Technical Assessment or Valuation of Mineral Assets. </a:t>
            </a:r>
            <a:r>
              <a:rPr lang="en-US" sz="2400" dirty="0" smtClean="0">
                <a:solidFill>
                  <a:srgbClr val="0000CC"/>
                </a:solidFill>
              </a:rPr>
              <a:t>It </a:t>
            </a:r>
            <a:r>
              <a:rPr lang="en-US" sz="2400" dirty="0">
                <a:solidFill>
                  <a:srgbClr val="0000CC"/>
                </a:solidFill>
              </a:rPr>
              <a:t>is a companion to the Australasian Code for Reporting of Exploration </a:t>
            </a:r>
            <a:r>
              <a:rPr lang="en-US" sz="2400" dirty="0" smtClean="0">
                <a:solidFill>
                  <a:srgbClr val="0000CC"/>
                </a:solidFill>
              </a:rPr>
              <a:t>Results, </a:t>
            </a:r>
            <a:r>
              <a:rPr lang="en-US" sz="2400" dirty="0">
                <a:solidFill>
                  <a:srgbClr val="0000CC"/>
                </a:solidFill>
              </a:rPr>
              <a:t>Mineral Resources and Ore Reserves (JORC Code</a:t>
            </a:r>
            <a:r>
              <a:rPr lang="en-US" sz="2400" dirty="0" smtClean="0">
                <a:solidFill>
                  <a:srgbClr val="0000CC"/>
                </a:solidFill>
              </a:rPr>
              <a:t>).</a:t>
            </a:r>
            <a:r>
              <a:rPr lang="en-US" sz="2400" dirty="0"/>
              <a:t> </a:t>
            </a:r>
            <a:r>
              <a:rPr lang="en-US" sz="1800" dirty="0" smtClean="0"/>
              <a:t>[p3 </a:t>
            </a:r>
            <a:r>
              <a:rPr lang="en-US" sz="1800" dirty="0"/>
              <a:t>para </a:t>
            </a:r>
            <a:r>
              <a:rPr lang="en-US" sz="1800" dirty="0" smtClean="0"/>
              <a:t>3]</a:t>
            </a:r>
            <a:endParaRPr lang="en-AU" sz="2400" dirty="0" smtClean="0"/>
          </a:p>
          <a:p>
            <a:r>
              <a:rPr lang="en-US" sz="2400" dirty="0">
                <a:solidFill>
                  <a:srgbClr val="0000CC"/>
                </a:solidFill>
              </a:rPr>
              <a:t>The VALMIN Code is written from a Minerals perspective and uses terminology consistent with the JORC </a:t>
            </a:r>
            <a:r>
              <a:rPr lang="en-US" sz="2400" dirty="0" smtClean="0">
                <a:solidFill>
                  <a:srgbClr val="0000CC"/>
                </a:solidFill>
              </a:rPr>
              <a:t>Code.</a:t>
            </a:r>
            <a:r>
              <a:rPr lang="en-US" sz="2400" dirty="0" smtClean="0"/>
              <a:t> </a:t>
            </a:r>
            <a:r>
              <a:rPr lang="en-US" sz="1800" dirty="0" smtClean="0"/>
              <a:t>[p3 para 4]</a:t>
            </a:r>
            <a:endParaRPr lang="en-AU" sz="2400" dirty="0"/>
          </a:p>
          <a:p>
            <a:endParaRPr lang="en-AU"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64803"/>
            <a:ext cx="1800200" cy="532502"/>
          </a:xfrm>
          <a:prstGeom prst="rect">
            <a:avLst/>
          </a:prstGeom>
        </p:spPr>
      </p:pic>
      <p:sp>
        <p:nvSpPr>
          <p:cNvPr id="7" name="Footer Placeholder 6"/>
          <p:cNvSpPr>
            <a:spLocks noGrp="1"/>
          </p:cNvSpPr>
          <p:nvPr>
            <p:ph type="ftr" sz="quarter" idx="3"/>
          </p:nvPr>
        </p:nvSpPr>
        <p:spPr/>
        <p:txBody>
          <a:bodyPr/>
          <a:lstStyle/>
          <a:p>
            <a:r>
              <a:rPr lang="en-AU" dirty="0" smtClean="0"/>
              <a:t>© VALMIN Committee 2016</a:t>
            </a:r>
            <a:endParaRPr lang="en-AU" dirty="0"/>
          </a:p>
        </p:txBody>
      </p:sp>
      <p:sp>
        <p:nvSpPr>
          <p:cNvPr id="10" name="Slide Number Placeholder 9"/>
          <p:cNvSpPr>
            <a:spLocks noGrp="1"/>
          </p:cNvSpPr>
          <p:nvPr>
            <p:ph type="sldNum" sz="quarter" idx="4"/>
          </p:nvPr>
        </p:nvSpPr>
        <p:spPr/>
        <p:txBody>
          <a:bodyPr/>
          <a:lstStyle/>
          <a:p>
            <a:r>
              <a:rPr lang="en-AU" smtClean="0"/>
              <a:t>Slide </a:t>
            </a:r>
            <a:fld id="{1D55BC2B-B4D9-4416-A89F-90E8A53917A6}" type="slidenum">
              <a:rPr lang="en-AU" smtClean="0"/>
              <a:pPr/>
              <a:t>13</a:t>
            </a:fld>
            <a:endParaRPr lang="en-AU" dirty="0"/>
          </a:p>
        </p:txBody>
      </p:sp>
    </p:spTree>
    <p:extLst>
      <p:ext uri="{BB962C8B-B14F-4D97-AF65-F5344CB8AC3E}">
        <p14:creationId xmlns:p14="http://schemas.microsoft.com/office/powerpoint/2010/main" val="769417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JORC - VALMIN Interaction</a:t>
            </a:r>
            <a:endParaRPr lang="en-AU"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14</a:t>
            </a:fld>
            <a:endParaRPr lang="en-A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58180"/>
            <a:ext cx="8540948" cy="496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510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Key defined terms</a:t>
            </a:r>
            <a:br>
              <a:rPr lang="en-AU" dirty="0" smtClean="0"/>
            </a:br>
            <a:r>
              <a:rPr lang="en-AU" sz="2200" dirty="0" smtClean="0"/>
              <a:t>(</a:t>
            </a:r>
            <a:r>
              <a:rPr lang="en-AU" sz="2200" u="sng" dirty="0" smtClean="0"/>
              <a:t>underlined where defined differently to JORC</a:t>
            </a:r>
            <a:r>
              <a:rPr lang="en-AU" sz="2200" dirty="0" smtClean="0"/>
              <a:t>)</a:t>
            </a:r>
            <a:endParaRPr lang="en-AU" dirty="0"/>
          </a:p>
        </p:txBody>
      </p:sp>
      <p:sp>
        <p:nvSpPr>
          <p:cNvPr id="3" name="Content Placeholder 2"/>
          <p:cNvSpPr>
            <a:spLocks noGrp="1"/>
          </p:cNvSpPr>
          <p:nvPr>
            <p:ph idx="1"/>
          </p:nvPr>
        </p:nvSpPr>
        <p:spPr/>
        <p:txBody>
          <a:bodyPr>
            <a:noAutofit/>
          </a:bodyPr>
          <a:lstStyle/>
          <a:p>
            <a:r>
              <a:rPr lang="en-US" sz="1900" b="1" dirty="0" smtClean="0">
                <a:solidFill>
                  <a:srgbClr val="0000CC"/>
                </a:solidFill>
              </a:rPr>
              <a:t>Public </a:t>
            </a:r>
            <a:r>
              <a:rPr lang="en-US" sz="1900" b="1" dirty="0">
                <a:solidFill>
                  <a:srgbClr val="0000CC"/>
                </a:solidFill>
              </a:rPr>
              <a:t>Report </a:t>
            </a:r>
            <a:r>
              <a:rPr lang="en-US" sz="1900" dirty="0">
                <a:solidFill>
                  <a:srgbClr val="0000CC"/>
                </a:solidFill>
              </a:rPr>
              <a:t>means a report prepared for the purpose of informing investors or potential investors and their advisers</a:t>
            </a:r>
            <a:r>
              <a:rPr lang="en-US" sz="1900" u="sng" dirty="0">
                <a:solidFill>
                  <a:srgbClr val="0000CC"/>
                </a:solidFill>
              </a:rPr>
              <a:t> when making investment </a:t>
            </a:r>
            <a:r>
              <a:rPr lang="en-US" sz="1900" u="sng" dirty="0" smtClean="0">
                <a:solidFill>
                  <a:srgbClr val="0000CC"/>
                </a:solidFill>
              </a:rPr>
              <a:t>decisions, </a:t>
            </a:r>
            <a:r>
              <a:rPr lang="en-US" sz="1900" u="sng" dirty="0">
                <a:solidFill>
                  <a:srgbClr val="0000CC"/>
                </a:solidFill>
              </a:rPr>
              <a:t>or to satisfy regulatory requirements</a:t>
            </a:r>
            <a:r>
              <a:rPr lang="en-US" sz="1900" dirty="0">
                <a:solidFill>
                  <a:srgbClr val="0000CC"/>
                </a:solidFill>
              </a:rPr>
              <a:t>. It </a:t>
            </a:r>
            <a:r>
              <a:rPr lang="en-US" sz="1900" dirty="0" smtClean="0">
                <a:solidFill>
                  <a:srgbClr val="0000CC"/>
                </a:solidFill>
              </a:rPr>
              <a:t>includes, </a:t>
            </a:r>
            <a:r>
              <a:rPr lang="en-US" sz="1900" dirty="0">
                <a:solidFill>
                  <a:srgbClr val="0000CC"/>
                </a:solidFill>
              </a:rPr>
              <a:t>but is not limited </a:t>
            </a:r>
            <a:r>
              <a:rPr lang="en-US" sz="1900" dirty="0" smtClean="0">
                <a:solidFill>
                  <a:srgbClr val="0000CC"/>
                </a:solidFill>
              </a:rPr>
              <a:t>to, </a:t>
            </a:r>
            <a:r>
              <a:rPr lang="en-US" sz="1900" dirty="0">
                <a:solidFill>
                  <a:srgbClr val="0000CC"/>
                </a:solidFill>
              </a:rPr>
              <a:t>Annual </a:t>
            </a:r>
            <a:r>
              <a:rPr lang="en-US" sz="1900" dirty="0" smtClean="0">
                <a:solidFill>
                  <a:srgbClr val="0000CC"/>
                </a:solidFill>
              </a:rPr>
              <a:t>Reports, </a:t>
            </a:r>
            <a:r>
              <a:rPr lang="en-US" sz="1900" dirty="0">
                <a:solidFill>
                  <a:srgbClr val="0000CC"/>
                </a:solidFill>
              </a:rPr>
              <a:t>Quarterly </a:t>
            </a:r>
            <a:r>
              <a:rPr lang="en-US" sz="1900" dirty="0" smtClean="0">
                <a:solidFill>
                  <a:srgbClr val="0000CC"/>
                </a:solidFill>
              </a:rPr>
              <a:t>Reports, </a:t>
            </a:r>
            <a:r>
              <a:rPr lang="en-US" sz="1900" dirty="0">
                <a:solidFill>
                  <a:srgbClr val="0000CC"/>
                </a:solidFill>
              </a:rPr>
              <a:t>press </a:t>
            </a:r>
            <a:r>
              <a:rPr lang="en-US" sz="1900" dirty="0" smtClean="0">
                <a:solidFill>
                  <a:srgbClr val="0000CC"/>
                </a:solidFill>
              </a:rPr>
              <a:t>releases, </a:t>
            </a:r>
            <a:r>
              <a:rPr lang="en-US" sz="1900" dirty="0">
                <a:solidFill>
                  <a:srgbClr val="0000CC"/>
                </a:solidFill>
              </a:rPr>
              <a:t>Information </a:t>
            </a:r>
            <a:r>
              <a:rPr lang="en-US" sz="1900" dirty="0" smtClean="0">
                <a:solidFill>
                  <a:srgbClr val="0000CC"/>
                </a:solidFill>
              </a:rPr>
              <a:t>Memoranda, </a:t>
            </a:r>
            <a:r>
              <a:rPr lang="en-US" sz="1900" u="sng" dirty="0">
                <a:solidFill>
                  <a:srgbClr val="0000CC"/>
                </a:solidFill>
              </a:rPr>
              <a:t>Technical Assessment </a:t>
            </a:r>
            <a:r>
              <a:rPr lang="en-US" sz="1900" u="sng" dirty="0" smtClean="0">
                <a:solidFill>
                  <a:srgbClr val="0000CC"/>
                </a:solidFill>
              </a:rPr>
              <a:t>Reports, </a:t>
            </a:r>
            <a:r>
              <a:rPr lang="en-US" sz="1900" u="sng" dirty="0">
                <a:solidFill>
                  <a:srgbClr val="0000CC"/>
                </a:solidFill>
              </a:rPr>
              <a:t>Valuation </a:t>
            </a:r>
            <a:r>
              <a:rPr lang="en-US" sz="1900" u="sng" dirty="0" smtClean="0">
                <a:solidFill>
                  <a:srgbClr val="0000CC"/>
                </a:solidFill>
              </a:rPr>
              <a:t>Reports, </a:t>
            </a:r>
            <a:r>
              <a:rPr lang="en-US" sz="1900" u="sng" dirty="0">
                <a:solidFill>
                  <a:srgbClr val="0000CC"/>
                </a:solidFill>
              </a:rPr>
              <a:t>Independent Expert </a:t>
            </a:r>
            <a:r>
              <a:rPr lang="en-US" sz="1900" u="sng" dirty="0" smtClean="0">
                <a:solidFill>
                  <a:srgbClr val="0000CC"/>
                </a:solidFill>
              </a:rPr>
              <a:t>Reports,</a:t>
            </a:r>
            <a:r>
              <a:rPr lang="en-US" sz="1900" dirty="0" smtClean="0">
                <a:solidFill>
                  <a:srgbClr val="0000CC"/>
                </a:solidFill>
              </a:rPr>
              <a:t> </a:t>
            </a:r>
            <a:r>
              <a:rPr lang="en-US" sz="1900" dirty="0">
                <a:solidFill>
                  <a:srgbClr val="0000CC"/>
                </a:solidFill>
              </a:rPr>
              <a:t>website postings and Public Presentations. Also see Clause 5 for guidance on Public Reports</a:t>
            </a:r>
            <a:r>
              <a:rPr lang="en-US" sz="1900" dirty="0" smtClean="0">
                <a:solidFill>
                  <a:srgbClr val="0000CC"/>
                </a:solidFill>
              </a:rPr>
              <a:t>.</a:t>
            </a:r>
          </a:p>
          <a:p>
            <a:r>
              <a:rPr lang="en-US" sz="1900" b="1" dirty="0" smtClean="0">
                <a:solidFill>
                  <a:srgbClr val="0000CC"/>
                </a:solidFill>
              </a:rPr>
              <a:t>Technical </a:t>
            </a:r>
            <a:r>
              <a:rPr lang="en-US" sz="1900" b="1" dirty="0">
                <a:solidFill>
                  <a:srgbClr val="0000CC"/>
                </a:solidFill>
              </a:rPr>
              <a:t>Assessment Report </a:t>
            </a:r>
            <a:r>
              <a:rPr lang="en-US" sz="1900" dirty="0">
                <a:solidFill>
                  <a:srgbClr val="0000CC"/>
                </a:solidFill>
              </a:rPr>
              <a:t>involves the Technical Assessment of elements that may affect the economic benefit of a </a:t>
            </a:r>
            <a:r>
              <a:rPr lang="en-US" sz="1900" dirty="0" smtClean="0">
                <a:solidFill>
                  <a:srgbClr val="0000CC"/>
                </a:solidFill>
              </a:rPr>
              <a:t>Mineral Asset.</a:t>
            </a:r>
          </a:p>
          <a:p>
            <a:r>
              <a:rPr lang="en-US" sz="1900" b="1" dirty="0">
                <a:solidFill>
                  <a:srgbClr val="0000CC"/>
                </a:solidFill>
              </a:rPr>
              <a:t>Valuation Report </a:t>
            </a:r>
            <a:r>
              <a:rPr lang="en-US" sz="1900" dirty="0">
                <a:solidFill>
                  <a:srgbClr val="0000CC"/>
                </a:solidFill>
              </a:rPr>
              <a:t>expresses an opinion as to monetary Value of a Mineral Asset but specifically excludes commentary on the value of any related Securities</a:t>
            </a:r>
            <a:r>
              <a:rPr lang="en-US" sz="1900" dirty="0" smtClean="0">
                <a:solidFill>
                  <a:srgbClr val="0000CC"/>
                </a:solidFill>
              </a:rPr>
              <a:t>.</a:t>
            </a:r>
          </a:p>
          <a:p>
            <a:r>
              <a:rPr lang="en-US" sz="1900" b="1" dirty="0"/>
              <a:t>Independent Expert Reports</a:t>
            </a:r>
            <a:r>
              <a:rPr lang="en-US" sz="1900" dirty="0"/>
              <a:t> are defined with reference to ASIC Regulatory Guides</a:t>
            </a:r>
            <a:r>
              <a:rPr lang="en-US" sz="1900" dirty="0" smtClean="0"/>
              <a:t>.</a:t>
            </a:r>
            <a:endParaRPr lang="en-AU" sz="1900" dirty="0" smtClean="0"/>
          </a:p>
          <a:p>
            <a:endParaRPr lang="en-AU" sz="1900" dirty="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15</a:t>
            </a:fld>
            <a:endParaRPr lang="en-AU" dirty="0"/>
          </a:p>
        </p:txBody>
      </p:sp>
    </p:spTree>
    <p:extLst>
      <p:ext uri="{BB962C8B-B14F-4D97-AF65-F5344CB8AC3E}">
        <p14:creationId xmlns:p14="http://schemas.microsoft.com/office/powerpoint/2010/main" val="1643364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Public report</a:t>
            </a:r>
            <a:endParaRPr lang="en-AU" dirty="0"/>
          </a:p>
        </p:txBody>
      </p:sp>
      <p:sp>
        <p:nvSpPr>
          <p:cNvPr id="3" name="Content Placeholder 2"/>
          <p:cNvSpPr>
            <a:spLocks noGrp="1"/>
          </p:cNvSpPr>
          <p:nvPr>
            <p:ph idx="1"/>
          </p:nvPr>
        </p:nvSpPr>
        <p:spPr/>
        <p:txBody>
          <a:bodyPr/>
          <a:lstStyle/>
          <a:p>
            <a:pPr marL="0" indent="0">
              <a:buNone/>
            </a:pPr>
            <a:r>
              <a:rPr lang="en-AU" dirty="0" smtClean="0"/>
              <a:t>Examples </a:t>
            </a:r>
          </a:p>
          <a:p>
            <a:pPr marL="514350" indent="-514350">
              <a:buFont typeface="+mj-lt"/>
              <a:buAutoNum type="arabicPeriod"/>
            </a:pPr>
            <a:r>
              <a:rPr lang="en-AU" dirty="0" smtClean="0"/>
              <a:t>Technical Assessment and Valuation for inclusion in an Independent Expert Report, typically used in a Scheme of Arrangement</a:t>
            </a:r>
          </a:p>
          <a:p>
            <a:pPr marL="514350" indent="-514350">
              <a:buFont typeface="+mj-lt"/>
              <a:buAutoNum type="arabicPeriod"/>
            </a:pPr>
            <a:r>
              <a:rPr lang="en-AU" dirty="0" smtClean="0"/>
              <a:t>Technical Assessment Report to be included in a Prospectus used during Initial Public Offering (IPO). </a:t>
            </a:r>
          </a:p>
          <a:p>
            <a:pPr marL="514350" indent="-514350">
              <a:buFont typeface="+mj-lt"/>
              <a:buAutoNum type="arabicPeriod"/>
            </a:pPr>
            <a:endParaRPr lang="en-AU" dirty="0" smtClean="0"/>
          </a:p>
          <a:p>
            <a:pPr marL="0" indent="0">
              <a:buNone/>
            </a:pPr>
            <a:endParaRPr lang="en-AU"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16</a:t>
            </a:fld>
            <a:endParaRPr lang="en-AU" dirty="0"/>
          </a:p>
        </p:txBody>
      </p:sp>
    </p:spTree>
    <p:extLst>
      <p:ext uri="{BB962C8B-B14F-4D97-AF65-F5344CB8AC3E}">
        <p14:creationId xmlns:p14="http://schemas.microsoft.com/office/powerpoint/2010/main" val="3243974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‘Non-public’ VALMIN Reports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AU" dirty="0" smtClean="0"/>
              <a:t>Primary purpose is not to inform the investing public or their advisors </a:t>
            </a:r>
            <a:endParaRPr lang="en-AU" dirty="0"/>
          </a:p>
          <a:p>
            <a:pPr marL="514350" indent="-514350">
              <a:buFont typeface="+mj-lt"/>
              <a:buAutoNum type="arabicPeriod"/>
            </a:pPr>
            <a:r>
              <a:rPr lang="en-AU" dirty="0"/>
              <a:t>Technical Assessment and Valuation </a:t>
            </a:r>
            <a:r>
              <a:rPr lang="en-AU" dirty="0" smtClean="0"/>
              <a:t>to advise Board for internal company purposes</a:t>
            </a:r>
            <a:endParaRPr lang="en-AU" dirty="0"/>
          </a:p>
          <a:p>
            <a:pPr marL="514350" indent="-514350">
              <a:buFont typeface="+mj-lt"/>
              <a:buAutoNum type="arabicPeriod"/>
            </a:pPr>
            <a:r>
              <a:rPr lang="en-AU" dirty="0"/>
              <a:t>Technical Assessment Report to </a:t>
            </a:r>
            <a:r>
              <a:rPr lang="en-AU" dirty="0" smtClean="0"/>
              <a:t>advise Company for internal company purposes</a:t>
            </a:r>
          </a:p>
          <a:p>
            <a:pPr marL="514350" indent="-514350">
              <a:buFont typeface="+mj-lt"/>
              <a:buAutoNum type="arabicPeriod"/>
            </a:pPr>
            <a:r>
              <a:rPr lang="en-AU" dirty="0" smtClean="0"/>
              <a:t>Government reports e.g. stamp duty assessment for Office of State Revenue, Environmental Impact Statement (EIS) coal inventory reports</a:t>
            </a:r>
          </a:p>
          <a:p>
            <a:pPr marL="514350" indent="-514350">
              <a:buFont typeface="+mj-lt"/>
              <a:buAutoNum type="arabicPeriod"/>
            </a:pPr>
            <a:r>
              <a:rPr lang="en-AU" dirty="0"/>
              <a:t>Expert witness </a:t>
            </a:r>
            <a:r>
              <a:rPr lang="en-AU" dirty="0" smtClean="0"/>
              <a:t>reports</a:t>
            </a:r>
            <a:endParaRPr lang="en-AU" dirty="0"/>
          </a:p>
          <a:p>
            <a:endParaRPr lang="en-GB"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17</a:t>
            </a:fld>
            <a:endParaRPr lang="en-AU" dirty="0"/>
          </a:p>
        </p:txBody>
      </p:sp>
    </p:spTree>
    <p:extLst>
      <p:ext uri="{BB962C8B-B14F-4D97-AF65-F5344CB8AC3E}">
        <p14:creationId xmlns:p14="http://schemas.microsoft.com/office/powerpoint/2010/main" val="2909348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When and by whom is the VALMIN Code used?</a:t>
            </a:r>
          </a:p>
        </p:txBody>
      </p:sp>
      <p:sp>
        <p:nvSpPr>
          <p:cNvPr id="3" name="Content Placeholder 2"/>
          <p:cNvSpPr>
            <a:spLocks noGrp="1"/>
          </p:cNvSpPr>
          <p:nvPr>
            <p:ph idx="1"/>
          </p:nvPr>
        </p:nvSpPr>
        <p:spPr/>
        <p:txBody>
          <a:bodyPr>
            <a:normAutofit/>
          </a:bodyPr>
          <a:lstStyle/>
          <a:p>
            <a:r>
              <a:rPr lang="en-US" dirty="0">
                <a:solidFill>
                  <a:srgbClr val="0000CC"/>
                </a:solidFill>
              </a:rPr>
              <a:t>Effective 30 January 2016</a:t>
            </a:r>
            <a:endParaRPr lang="en-AU" dirty="0">
              <a:solidFill>
                <a:srgbClr val="0000CC"/>
              </a:solidFill>
            </a:endParaRPr>
          </a:p>
          <a:p>
            <a:r>
              <a:rPr lang="en-US" dirty="0">
                <a:solidFill>
                  <a:srgbClr val="0000CC"/>
                </a:solidFill>
              </a:rPr>
              <a:t>Mandatory for AusIMM and AIG members from 1 July </a:t>
            </a:r>
            <a:r>
              <a:rPr lang="en-US" dirty="0" smtClean="0">
                <a:solidFill>
                  <a:srgbClr val="0000CC"/>
                </a:solidFill>
              </a:rPr>
              <a:t>2016 </a:t>
            </a:r>
            <a:r>
              <a:rPr lang="en-US" sz="2400" dirty="0" smtClean="0"/>
              <a:t>[Cover]</a:t>
            </a:r>
            <a:endParaRPr lang="en-AU" dirty="0"/>
          </a:p>
          <a:p>
            <a:r>
              <a:rPr lang="en-US" dirty="0" smtClean="0">
                <a:solidFill>
                  <a:srgbClr val="0000CC"/>
                </a:solidFill>
              </a:rPr>
              <a:t>As </a:t>
            </a:r>
            <a:r>
              <a:rPr lang="en-US" dirty="0">
                <a:solidFill>
                  <a:srgbClr val="0000CC"/>
                </a:solidFill>
              </a:rPr>
              <a:t>of 1 July </a:t>
            </a:r>
            <a:r>
              <a:rPr lang="en-US" dirty="0" smtClean="0">
                <a:solidFill>
                  <a:srgbClr val="0000CC"/>
                </a:solidFill>
              </a:rPr>
              <a:t>2016, </a:t>
            </a:r>
            <a:r>
              <a:rPr lang="en-US" dirty="0">
                <a:solidFill>
                  <a:srgbClr val="0000CC"/>
                </a:solidFill>
              </a:rPr>
              <a:t>this version of the VALMIN Code is binding on Members of the AusIMM and AIG. Members of </a:t>
            </a:r>
            <a:r>
              <a:rPr lang="en-US" dirty="0" smtClean="0">
                <a:solidFill>
                  <a:srgbClr val="0000CC"/>
                </a:solidFill>
              </a:rPr>
              <a:t>Recognised Professional </a:t>
            </a:r>
            <a:r>
              <a:rPr lang="en-US" dirty="0">
                <a:solidFill>
                  <a:srgbClr val="0000CC"/>
                </a:solidFill>
              </a:rPr>
              <a:t>Organisations may be bound by VALMIN or a compatible code</a:t>
            </a:r>
            <a:r>
              <a:rPr lang="en-US" dirty="0" smtClean="0">
                <a:solidFill>
                  <a:srgbClr val="0000CC"/>
                </a:solidFill>
              </a:rPr>
              <a:t>. </a:t>
            </a:r>
            <a:r>
              <a:rPr lang="en-US" sz="2000" dirty="0" smtClean="0"/>
              <a:t>[p8 para1]</a:t>
            </a:r>
            <a:endParaRPr lang="en-US" dirty="0" smtClean="0"/>
          </a:p>
          <a:p>
            <a:endParaRPr lang="en-AU" dirty="0"/>
          </a:p>
        </p:txBody>
      </p:sp>
      <p:sp>
        <p:nvSpPr>
          <p:cNvPr id="5" name="Footer Placeholder 4"/>
          <p:cNvSpPr>
            <a:spLocks noGrp="1"/>
          </p:cNvSpPr>
          <p:nvPr>
            <p:ph type="ftr" sz="quarter" idx="3"/>
          </p:nvPr>
        </p:nvSpPr>
        <p:spPr/>
        <p:txBody>
          <a:bodyPr/>
          <a:lstStyle/>
          <a:p>
            <a:r>
              <a:rPr lang="en-AU" dirty="0" smtClean="0"/>
              <a:t>© VALMIN Committee 2016</a:t>
            </a:r>
            <a:endParaRPr lang="en-AU" dirty="0"/>
          </a:p>
        </p:txBody>
      </p:sp>
      <p:sp>
        <p:nvSpPr>
          <p:cNvPr id="8" name="Slide Number Placeholder 7"/>
          <p:cNvSpPr>
            <a:spLocks noGrp="1"/>
          </p:cNvSpPr>
          <p:nvPr>
            <p:ph type="sldNum" sz="quarter" idx="4"/>
          </p:nvPr>
        </p:nvSpPr>
        <p:spPr/>
        <p:txBody>
          <a:bodyPr/>
          <a:lstStyle/>
          <a:p>
            <a:r>
              <a:rPr lang="en-AU" smtClean="0"/>
              <a:t>Slide </a:t>
            </a:r>
            <a:fld id="{1D55BC2B-B4D9-4416-A89F-90E8A53917A6}" type="slidenum">
              <a:rPr lang="en-AU" smtClean="0"/>
              <a:pPr/>
              <a:t>18</a:t>
            </a:fld>
            <a:endParaRPr lang="en-AU" dirty="0"/>
          </a:p>
        </p:txBody>
      </p:sp>
    </p:spTree>
    <p:extLst>
      <p:ext uri="{BB962C8B-B14F-4D97-AF65-F5344CB8AC3E}">
        <p14:creationId xmlns:p14="http://schemas.microsoft.com/office/powerpoint/2010/main" val="3442463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sz="3600" dirty="0" smtClean="0"/>
              <a:t>Figure 1 General relationship </a:t>
            </a:r>
            <a:r>
              <a:rPr lang="en-AU" sz="3600" smtClean="0"/>
              <a:t>between VALMIN, </a:t>
            </a:r>
            <a:r>
              <a:rPr lang="en-AU" sz="3600" dirty="0" smtClean="0"/>
              <a:t>Public Reports and Regulations</a:t>
            </a:r>
            <a:endParaRPr lang="en-AU"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022" y="1437867"/>
            <a:ext cx="7645956" cy="4839391"/>
          </a:xfrm>
          <a:prstGeom prst="rect">
            <a:avLst/>
          </a:prstGeom>
        </p:spPr>
      </p:pic>
      <p:sp>
        <p:nvSpPr>
          <p:cNvPr id="9" name="Footer Placeholder 8"/>
          <p:cNvSpPr>
            <a:spLocks noGrp="1"/>
          </p:cNvSpPr>
          <p:nvPr>
            <p:ph type="ftr" sz="quarter" idx="3"/>
          </p:nvPr>
        </p:nvSpPr>
        <p:spPr/>
        <p:txBody>
          <a:bodyPr/>
          <a:lstStyle/>
          <a:p>
            <a:r>
              <a:rPr lang="en-AU" dirty="0" smtClean="0"/>
              <a:t>© VALMIN Committee 2016</a:t>
            </a:r>
            <a:endParaRPr lang="en-AU" dirty="0"/>
          </a:p>
        </p:txBody>
      </p:sp>
      <p:sp>
        <p:nvSpPr>
          <p:cNvPr id="10" name="Slide Number Placeholder 9"/>
          <p:cNvSpPr>
            <a:spLocks noGrp="1"/>
          </p:cNvSpPr>
          <p:nvPr>
            <p:ph type="sldNum" sz="quarter" idx="4"/>
          </p:nvPr>
        </p:nvSpPr>
        <p:spPr/>
        <p:txBody>
          <a:bodyPr/>
          <a:lstStyle/>
          <a:p>
            <a:r>
              <a:rPr lang="en-AU" smtClean="0"/>
              <a:t>Slide </a:t>
            </a:r>
            <a:fld id="{1D55BC2B-B4D9-4416-A89F-90E8A53917A6}" type="slidenum">
              <a:rPr lang="en-AU" smtClean="0"/>
              <a:pPr/>
              <a:t>19</a:t>
            </a:fld>
            <a:endParaRPr lang="en-AU" dirty="0"/>
          </a:p>
        </p:txBody>
      </p:sp>
    </p:spTree>
    <p:extLst>
      <p:ext uri="{BB962C8B-B14F-4D97-AF65-F5344CB8AC3E}">
        <p14:creationId xmlns:p14="http://schemas.microsoft.com/office/powerpoint/2010/main" val="3433026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txBody>
          <a:bodyPr/>
          <a:lstStyle/>
          <a:p>
            <a:r>
              <a:rPr lang="en-AU" dirty="0" smtClean="0"/>
              <a:t>Today’s program</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9672363"/>
              </p:ext>
            </p:extLst>
          </p:nvPr>
        </p:nvGraphicFramePr>
        <p:xfrm>
          <a:off x="755576" y="1464178"/>
          <a:ext cx="7704856" cy="3693014"/>
        </p:xfrm>
        <a:graphic>
          <a:graphicData uri="http://schemas.openxmlformats.org/drawingml/2006/table">
            <a:tbl>
              <a:tblPr firstRow="1" firstCol="1" bandRow="1">
                <a:tableStyleId>{5C22544A-7EE6-4342-B048-85BDC9FD1C3A}</a:tableStyleId>
              </a:tblPr>
              <a:tblGrid>
                <a:gridCol w="720080"/>
                <a:gridCol w="6984776"/>
              </a:tblGrid>
              <a:tr h="370194">
                <a:tc>
                  <a:txBody>
                    <a:bodyPr/>
                    <a:lstStyle/>
                    <a:p>
                      <a:pPr algn="ctr">
                        <a:spcAft>
                          <a:spcPts val="0"/>
                        </a:spcAft>
                      </a:pPr>
                      <a:r>
                        <a:rPr lang="en-AU" sz="1800" dirty="0" smtClean="0">
                          <a:effectLst/>
                          <a:latin typeface="+mj-lt"/>
                          <a:ea typeface="Calibri"/>
                          <a:cs typeface="Times New Roman"/>
                        </a:rPr>
                        <a:t>PM</a:t>
                      </a:r>
                      <a:endParaRPr lang="en-AU" sz="1800" dirty="0">
                        <a:effectLst/>
                        <a:latin typeface="+mj-lt"/>
                        <a:ea typeface="Calibri"/>
                        <a:cs typeface="Times New Roman"/>
                      </a:endParaRPr>
                    </a:p>
                  </a:txBody>
                  <a:tcPr marL="68580" marR="68580" marT="9525" marB="0">
                    <a:solidFill>
                      <a:schemeClr val="accent2">
                        <a:lumMod val="75000"/>
                      </a:schemeClr>
                    </a:solidFill>
                  </a:tcPr>
                </a:tc>
                <a:tc>
                  <a:txBody>
                    <a:bodyPr/>
                    <a:lstStyle/>
                    <a:p>
                      <a:pPr>
                        <a:spcAft>
                          <a:spcPts val="0"/>
                        </a:spcAft>
                      </a:pPr>
                      <a:r>
                        <a:rPr lang="en-AU" sz="1800" dirty="0">
                          <a:effectLst/>
                          <a:latin typeface="+mj-lt"/>
                        </a:rPr>
                        <a:t>Title</a:t>
                      </a:r>
                      <a:endParaRPr lang="en-AU" sz="1800" dirty="0">
                        <a:effectLst/>
                        <a:latin typeface="+mj-lt"/>
                        <a:ea typeface="Calibri"/>
                        <a:cs typeface="Times New Roman"/>
                      </a:endParaRPr>
                    </a:p>
                  </a:txBody>
                  <a:tcPr marL="68580" marR="68580" marT="9525" marB="0"/>
                </a:tc>
              </a:tr>
              <a:tr h="349880">
                <a:tc>
                  <a:txBody>
                    <a:bodyPr/>
                    <a:lstStyle/>
                    <a:p>
                      <a:pPr algn="ctr">
                        <a:spcAft>
                          <a:spcPts val="0"/>
                        </a:spcAft>
                      </a:pPr>
                      <a:r>
                        <a:rPr lang="en-AU" sz="1800" b="1" dirty="0" smtClean="0">
                          <a:solidFill>
                            <a:schemeClr val="bg1"/>
                          </a:solidFill>
                          <a:effectLst/>
                          <a:latin typeface="+mj-lt"/>
                        </a:rPr>
                        <a:t>1:00</a:t>
                      </a: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effectLst/>
                          <a:latin typeface="+mn-lt"/>
                          <a:ea typeface="+mn-ea"/>
                          <a:cs typeface="+mn-cs"/>
                        </a:rPr>
                        <a:t>Welcome &amp; introduction - I Chen slides 1-3</a:t>
                      </a:r>
                      <a:endParaRPr lang="en-AU" sz="1800" kern="1200" dirty="0" smtClean="0">
                        <a:solidFill>
                          <a:schemeClr val="dk1"/>
                        </a:solidFill>
                        <a:effectLst/>
                        <a:latin typeface="+mn-lt"/>
                        <a:ea typeface="Calibri"/>
                        <a:cs typeface="Times New Roman"/>
                      </a:endParaRPr>
                    </a:p>
                  </a:txBody>
                  <a:tcPr marL="68580" marR="68580" marT="9525" marB="0"/>
                </a:tc>
              </a:tr>
              <a:tr h="300179">
                <a:tc>
                  <a:txBody>
                    <a:bodyPr/>
                    <a:lstStyle/>
                    <a:p>
                      <a:pPr algn="ctr">
                        <a:spcAft>
                          <a:spcPts val="0"/>
                        </a:spcAft>
                      </a:pP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marL="0" algn="l" defTabSz="914400" rtl="0" eaLnBrk="1" latinLnBrk="0" hangingPunct="1">
                        <a:spcAft>
                          <a:spcPts val="0"/>
                        </a:spcAft>
                      </a:pPr>
                      <a:r>
                        <a:rPr lang="en-AU" sz="1800" b="1" kern="1200" dirty="0" smtClean="0">
                          <a:solidFill>
                            <a:schemeClr val="dk1"/>
                          </a:solidFill>
                          <a:effectLst/>
                          <a:latin typeface="+mj-lt"/>
                          <a:ea typeface="+mn-ea"/>
                          <a:cs typeface="+mn-cs"/>
                        </a:rPr>
                        <a:t>Session 1 – VALMIN Code explained -</a:t>
                      </a:r>
                      <a:r>
                        <a:rPr lang="en-AU" sz="1800" b="0" kern="1200" dirty="0" smtClean="0">
                          <a:solidFill>
                            <a:schemeClr val="dk1"/>
                          </a:solidFill>
                          <a:effectLst/>
                          <a:latin typeface="+mj-lt"/>
                          <a:ea typeface="+mn-ea"/>
                          <a:cs typeface="+mn-cs"/>
                        </a:rPr>
                        <a:t> D</a:t>
                      </a:r>
                      <a:r>
                        <a:rPr lang="en-AU" sz="1800" b="0" kern="1200" baseline="0" dirty="0" smtClean="0">
                          <a:solidFill>
                            <a:schemeClr val="dk1"/>
                          </a:solidFill>
                          <a:effectLst/>
                          <a:latin typeface="+mj-lt"/>
                          <a:ea typeface="+mn-ea"/>
                          <a:cs typeface="+mn-cs"/>
                        </a:rPr>
                        <a:t> Lord </a:t>
                      </a:r>
                      <a:r>
                        <a:rPr lang="en-AU" sz="1800" b="0" kern="1200" dirty="0" smtClean="0">
                          <a:solidFill>
                            <a:schemeClr val="dk1"/>
                          </a:solidFill>
                          <a:effectLst/>
                          <a:latin typeface="+mj-lt"/>
                          <a:ea typeface="+mn-ea"/>
                          <a:cs typeface="+mn-cs"/>
                        </a:rPr>
                        <a:t>slides</a:t>
                      </a:r>
                      <a:r>
                        <a:rPr lang="en-AU" sz="1800" b="0" kern="1200" baseline="0" dirty="0" smtClean="0">
                          <a:solidFill>
                            <a:schemeClr val="dk1"/>
                          </a:solidFill>
                          <a:effectLst/>
                          <a:latin typeface="+mj-lt"/>
                          <a:ea typeface="+mn-ea"/>
                          <a:cs typeface="+mn-cs"/>
                        </a:rPr>
                        <a:t> 4-12</a:t>
                      </a:r>
                      <a:endParaRPr lang="en-AU" sz="1800" b="0" kern="1200" dirty="0">
                        <a:solidFill>
                          <a:schemeClr val="dk1"/>
                        </a:solidFill>
                        <a:effectLst/>
                        <a:latin typeface="+mj-lt"/>
                        <a:ea typeface="+mn-ea"/>
                        <a:cs typeface="+mn-cs"/>
                      </a:endParaRPr>
                    </a:p>
                  </a:txBody>
                  <a:tcPr marL="68580" marR="68580" marT="9525" marB="0"/>
                </a:tc>
              </a:tr>
              <a:tr h="288032">
                <a:tc>
                  <a:txBody>
                    <a:bodyPr/>
                    <a:lstStyle/>
                    <a:p>
                      <a:pPr algn="ctr">
                        <a:spcAft>
                          <a:spcPts val="0"/>
                        </a:spcAft>
                      </a:pP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effectLst/>
                          <a:latin typeface="+mn-lt"/>
                          <a:ea typeface="Calibri"/>
                          <a:cs typeface="Times New Roman"/>
                        </a:rPr>
                        <a:t>VALMIN-JORC</a:t>
                      </a:r>
                      <a:r>
                        <a:rPr lang="en-AU" sz="1800" kern="1200" baseline="0" dirty="0" smtClean="0">
                          <a:solidFill>
                            <a:schemeClr val="dk1"/>
                          </a:solidFill>
                          <a:effectLst/>
                          <a:latin typeface="+mn-lt"/>
                          <a:ea typeface="Calibri"/>
                          <a:cs typeface="Times New Roman"/>
                        </a:rPr>
                        <a:t> - M Greentree slides 13-17</a:t>
                      </a:r>
                      <a:endParaRPr lang="en-AU" sz="1800" kern="1200" dirty="0" smtClean="0">
                        <a:solidFill>
                          <a:schemeClr val="dk1"/>
                        </a:solidFill>
                        <a:effectLst/>
                        <a:latin typeface="+mn-lt"/>
                        <a:ea typeface="Calibri"/>
                        <a:cs typeface="Times New Roman"/>
                      </a:endParaRPr>
                    </a:p>
                  </a:txBody>
                  <a:tcPr marL="68580" marR="68580" marT="9525" marB="0"/>
                </a:tc>
              </a:tr>
              <a:tr h="331571">
                <a:tc>
                  <a:txBody>
                    <a:bodyPr/>
                    <a:lstStyle/>
                    <a:p>
                      <a:pPr algn="ctr">
                        <a:spcAft>
                          <a:spcPts val="0"/>
                        </a:spcAft>
                      </a:pP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effectLst/>
                          <a:latin typeface="+mn-lt"/>
                          <a:ea typeface="Calibri"/>
                          <a:cs typeface="Times New Roman"/>
                        </a:rPr>
                        <a:t>Use of Code</a:t>
                      </a:r>
                      <a:r>
                        <a:rPr lang="en-AU" sz="1800" kern="1200" baseline="0" dirty="0" smtClean="0">
                          <a:solidFill>
                            <a:schemeClr val="dk1"/>
                          </a:solidFill>
                          <a:effectLst/>
                          <a:latin typeface="+mn-lt"/>
                          <a:ea typeface="Calibri"/>
                          <a:cs typeface="Times New Roman"/>
                        </a:rPr>
                        <a:t> -</a:t>
                      </a:r>
                      <a:r>
                        <a:rPr lang="en-AU" sz="1800" kern="1200" dirty="0" smtClean="0">
                          <a:solidFill>
                            <a:schemeClr val="dk1"/>
                          </a:solidFill>
                          <a:effectLst/>
                          <a:latin typeface="+mn-lt"/>
                          <a:ea typeface="Calibri"/>
                          <a:cs typeface="Times New Roman"/>
                        </a:rPr>
                        <a:t> </a:t>
                      </a:r>
                      <a:r>
                        <a:rPr lang="en-AU" sz="1800" b="0" kern="1200" dirty="0" smtClean="0">
                          <a:solidFill>
                            <a:schemeClr val="dk1"/>
                          </a:solidFill>
                          <a:effectLst/>
                          <a:latin typeface="+mn-lt"/>
                          <a:ea typeface="+mn-ea"/>
                          <a:cs typeface="+mn-cs"/>
                        </a:rPr>
                        <a:t>D Lord </a:t>
                      </a:r>
                      <a:r>
                        <a:rPr lang="en-AU" sz="1800" kern="1200" dirty="0" smtClean="0">
                          <a:solidFill>
                            <a:schemeClr val="dk1"/>
                          </a:solidFill>
                          <a:effectLst/>
                          <a:latin typeface="+mn-lt"/>
                          <a:ea typeface="Calibri"/>
                          <a:cs typeface="Times New Roman"/>
                        </a:rPr>
                        <a:t>slides 18-23</a:t>
                      </a:r>
                    </a:p>
                  </a:txBody>
                  <a:tcPr marL="68580" marR="68580" marT="9525" marB="0"/>
                </a:tc>
              </a:tr>
              <a:tr h="321417">
                <a:tc>
                  <a:txBody>
                    <a:bodyPr/>
                    <a:lstStyle/>
                    <a:p>
                      <a:pPr algn="ctr">
                        <a:spcAft>
                          <a:spcPts val="0"/>
                        </a:spcAft>
                      </a:pPr>
                      <a:r>
                        <a:rPr lang="en-AU" sz="1800" b="1" dirty="0" smtClean="0">
                          <a:solidFill>
                            <a:schemeClr val="bg1"/>
                          </a:solidFill>
                          <a:effectLst/>
                          <a:latin typeface="+mj-lt"/>
                        </a:rPr>
                        <a:t>2:40</a:t>
                      </a: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effectLst/>
                          <a:latin typeface="+mn-lt"/>
                          <a:ea typeface="+mn-ea"/>
                          <a:cs typeface="+mn-cs"/>
                        </a:rPr>
                        <a:t>Afternoon tea </a:t>
                      </a:r>
                      <a:endParaRPr lang="en-AU" sz="1800" kern="1200" dirty="0" smtClean="0">
                        <a:solidFill>
                          <a:schemeClr val="dk1"/>
                        </a:solidFill>
                        <a:effectLst/>
                        <a:latin typeface="+mn-lt"/>
                        <a:ea typeface="Calibri"/>
                        <a:cs typeface="Times New Roman"/>
                      </a:endParaRPr>
                    </a:p>
                  </a:txBody>
                  <a:tcPr marL="68580" marR="68580" marT="9525" marB="0"/>
                </a:tc>
              </a:tr>
              <a:tr h="299116">
                <a:tc>
                  <a:txBody>
                    <a:bodyPr/>
                    <a:lstStyle/>
                    <a:p>
                      <a:pPr algn="ctr">
                        <a:spcAft>
                          <a:spcPts val="0"/>
                        </a:spcAft>
                      </a:pPr>
                      <a:r>
                        <a:rPr lang="en-AU" sz="1800" b="1" dirty="0" smtClean="0">
                          <a:solidFill>
                            <a:schemeClr val="bg1"/>
                          </a:solidFill>
                          <a:effectLst/>
                          <a:latin typeface="+mj-lt"/>
                        </a:rPr>
                        <a:t>3:00</a:t>
                      </a: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kern="1200" dirty="0" smtClean="0">
                          <a:solidFill>
                            <a:schemeClr val="dk1"/>
                          </a:solidFill>
                          <a:effectLst/>
                          <a:latin typeface="+mj-lt"/>
                          <a:ea typeface="+mn-ea"/>
                          <a:cs typeface="+mn-cs"/>
                        </a:rPr>
                        <a:t>Session 2 – Changes &amp; Implications -</a:t>
                      </a:r>
                      <a:r>
                        <a:rPr lang="en-AU" sz="1800" b="0" kern="1200" dirty="0" smtClean="0">
                          <a:solidFill>
                            <a:schemeClr val="dk1"/>
                          </a:solidFill>
                          <a:effectLst/>
                          <a:latin typeface="+mj-lt"/>
                          <a:ea typeface="+mn-ea"/>
                          <a:cs typeface="+mn-cs"/>
                        </a:rPr>
                        <a:t> M </a:t>
                      </a:r>
                      <a:r>
                        <a:rPr lang="en-AU" sz="1800" b="0" kern="1200" dirty="0" err="1" smtClean="0">
                          <a:solidFill>
                            <a:schemeClr val="dk1"/>
                          </a:solidFill>
                          <a:effectLst/>
                          <a:latin typeface="+mj-lt"/>
                          <a:ea typeface="+mn-ea"/>
                          <a:cs typeface="+mn-cs"/>
                        </a:rPr>
                        <a:t>Greentree</a:t>
                      </a:r>
                      <a:r>
                        <a:rPr lang="en-AU" sz="1800" b="0" kern="1200" dirty="0" smtClean="0">
                          <a:solidFill>
                            <a:schemeClr val="dk1"/>
                          </a:solidFill>
                          <a:effectLst/>
                          <a:latin typeface="+mj-lt"/>
                          <a:ea typeface="+mn-ea"/>
                          <a:cs typeface="+mn-cs"/>
                        </a:rPr>
                        <a:t> </a:t>
                      </a:r>
                      <a:r>
                        <a:rPr lang="en-AU" sz="1800" kern="1200" baseline="0" dirty="0" smtClean="0">
                          <a:solidFill>
                            <a:schemeClr val="dk1"/>
                          </a:solidFill>
                          <a:effectLst/>
                          <a:latin typeface="+mn-lt"/>
                          <a:ea typeface="Calibri"/>
                          <a:cs typeface="Times New Roman"/>
                        </a:rPr>
                        <a:t>slides 25-28</a:t>
                      </a:r>
                      <a:endParaRPr lang="en-AU" sz="1800" kern="1200" dirty="0" smtClean="0">
                        <a:solidFill>
                          <a:schemeClr val="dk1"/>
                        </a:solidFill>
                        <a:effectLst/>
                        <a:latin typeface="+mn-lt"/>
                        <a:ea typeface="Calibri"/>
                        <a:cs typeface="Times New Roman"/>
                      </a:endParaRPr>
                    </a:p>
                  </a:txBody>
                  <a:tcPr marL="68580" marR="68580" marT="9525" marB="0"/>
                </a:tc>
              </a:tr>
              <a:tr h="287634">
                <a:tc>
                  <a:txBody>
                    <a:bodyPr/>
                    <a:lstStyle/>
                    <a:p>
                      <a:pPr algn="ctr">
                        <a:spcAft>
                          <a:spcPts val="0"/>
                        </a:spcAft>
                      </a:pP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effectLst/>
                          <a:latin typeface="+mn-lt"/>
                          <a:ea typeface="Calibri"/>
                          <a:cs typeface="Times New Roman"/>
                        </a:rPr>
                        <a:t>Use of Code - </a:t>
                      </a:r>
                      <a:r>
                        <a:rPr lang="en-AU" sz="1800" b="0" kern="1200" dirty="0" smtClean="0">
                          <a:solidFill>
                            <a:schemeClr val="dk1"/>
                          </a:solidFill>
                          <a:effectLst/>
                          <a:latin typeface="+mn-lt"/>
                          <a:ea typeface="+mn-ea"/>
                          <a:cs typeface="+mn-cs"/>
                        </a:rPr>
                        <a:t>D Lord </a:t>
                      </a:r>
                      <a:r>
                        <a:rPr lang="en-AU" sz="1800" kern="1200" dirty="0" smtClean="0">
                          <a:solidFill>
                            <a:schemeClr val="dk1"/>
                          </a:solidFill>
                          <a:effectLst/>
                          <a:latin typeface="+mn-lt"/>
                          <a:ea typeface="Calibri"/>
                          <a:cs typeface="Times New Roman"/>
                        </a:rPr>
                        <a:t>slides 29-31</a:t>
                      </a:r>
                    </a:p>
                  </a:txBody>
                  <a:tcPr marL="68580" marR="68580" marT="9525" marB="0"/>
                </a:tc>
              </a:tr>
              <a:tr h="277480">
                <a:tc>
                  <a:txBody>
                    <a:bodyPr/>
                    <a:lstStyle/>
                    <a:p>
                      <a:pPr algn="ctr">
                        <a:spcAft>
                          <a:spcPts val="0"/>
                        </a:spcAft>
                      </a:pP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baseline="0" dirty="0" smtClean="0">
                          <a:solidFill>
                            <a:schemeClr val="dk1"/>
                          </a:solidFill>
                          <a:effectLst/>
                          <a:latin typeface="+mn-lt"/>
                          <a:ea typeface="Calibri"/>
                          <a:cs typeface="Times New Roman"/>
                        </a:rPr>
                        <a:t>Reasonableness -  I Chen slides 32-38</a:t>
                      </a:r>
                      <a:endParaRPr lang="en-AU" sz="1800" kern="1200" dirty="0" smtClean="0">
                        <a:solidFill>
                          <a:schemeClr val="dk1"/>
                        </a:solidFill>
                        <a:effectLst/>
                        <a:latin typeface="+mn-lt"/>
                        <a:ea typeface="Calibri"/>
                        <a:cs typeface="Times New Roman"/>
                      </a:endParaRPr>
                    </a:p>
                  </a:txBody>
                  <a:tcPr marL="68580" marR="68580" marT="9525" marB="0"/>
                </a:tc>
              </a:tr>
              <a:tr h="288752">
                <a:tc>
                  <a:txBody>
                    <a:bodyPr/>
                    <a:lstStyle/>
                    <a:p>
                      <a:pPr algn="ctr">
                        <a:spcAft>
                          <a:spcPts val="0"/>
                        </a:spcAft>
                      </a:pP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effectLst/>
                          <a:latin typeface="+mn-lt"/>
                          <a:ea typeface="Calibri"/>
                          <a:cs typeface="Times New Roman"/>
                        </a:rPr>
                        <a:t>Use of Code - </a:t>
                      </a:r>
                      <a:r>
                        <a:rPr lang="en-AU" sz="1800" b="0" kern="1200" dirty="0" smtClean="0">
                          <a:solidFill>
                            <a:schemeClr val="dk1"/>
                          </a:solidFill>
                          <a:effectLst/>
                          <a:latin typeface="+mn-lt"/>
                          <a:ea typeface="+mn-ea"/>
                          <a:cs typeface="+mn-cs"/>
                        </a:rPr>
                        <a:t>M Greentree </a:t>
                      </a:r>
                      <a:r>
                        <a:rPr lang="en-AU" sz="1800" kern="1200" smtClean="0">
                          <a:solidFill>
                            <a:schemeClr val="dk1"/>
                          </a:solidFill>
                          <a:effectLst/>
                          <a:latin typeface="+mn-lt"/>
                          <a:ea typeface="Calibri"/>
                          <a:cs typeface="Times New Roman"/>
                        </a:rPr>
                        <a:t>slides 39-45</a:t>
                      </a:r>
                      <a:endParaRPr lang="en-AU" sz="1800" kern="1200" dirty="0" smtClean="0">
                        <a:solidFill>
                          <a:schemeClr val="dk1"/>
                        </a:solidFill>
                        <a:effectLst/>
                        <a:latin typeface="+mn-lt"/>
                        <a:ea typeface="Calibri"/>
                        <a:cs typeface="Times New Roman"/>
                      </a:endParaRPr>
                    </a:p>
                  </a:txBody>
                  <a:tcPr marL="68580" marR="68580" marT="9525" marB="0"/>
                </a:tc>
              </a:tr>
              <a:tr h="286753">
                <a:tc>
                  <a:txBody>
                    <a:bodyPr/>
                    <a:lstStyle/>
                    <a:p>
                      <a:pPr algn="ctr">
                        <a:spcAft>
                          <a:spcPts val="0"/>
                        </a:spcAft>
                      </a:pPr>
                      <a:r>
                        <a:rPr lang="en-AU" sz="1800" b="1" dirty="0" smtClean="0">
                          <a:solidFill>
                            <a:schemeClr val="bg1"/>
                          </a:solidFill>
                          <a:effectLst/>
                          <a:latin typeface="+mj-lt"/>
                        </a:rPr>
                        <a:t>4:30</a:t>
                      </a: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a:spcAft>
                          <a:spcPts val="0"/>
                        </a:spcAft>
                      </a:pPr>
                      <a:r>
                        <a:rPr lang="en-AU" sz="1800" b="1" dirty="0" smtClean="0">
                          <a:effectLst/>
                          <a:latin typeface="+mj-lt"/>
                        </a:rPr>
                        <a:t>Session 3 Questions &amp; Answers</a:t>
                      </a:r>
                      <a:endParaRPr lang="en-AU" sz="1800" b="1" dirty="0">
                        <a:effectLst/>
                        <a:latin typeface="+mj-lt"/>
                        <a:ea typeface="Calibri"/>
                        <a:cs typeface="Times New Roman"/>
                      </a:endParaRPr>
                    </a:p>
                  </a:txBody>
                  <a:tcPr marL="68580" marR="68580" marT="9525" marB="0"/>
                </a:tc>
              </a:tr>
              <a:tr h="285641">
                <a:tc>
                  <a:txBody>
                    <a:bodyPr/>
                    <a:lstStyle/>
                    <a:p>
                      <a:pPr algn="ctr">
                        <a:spcAft>
                          <a:spcPts val="0"/>
                        </a:spcAft>
                      </a:pPr>
                      <a:r>
                        <a:rPr lang="en-AU" sz="1800" b="1" dirty="0" smtClean="0">
                          <a:solidFill>
                            <a:schemeClr val="bg1"/>
                          </a:solidFill>
                          <a:effectLst/>
                          <a:latin typeface="+mj-lt"/>
                        </a:rPr>
                        <a:t>5:00</a:t>
                      </a:r>
                      <a:endParaRPr lang="en-AU" sz="1800" b="1" dirty="0">
                        <a:solidFill>
                          <a:schemeClr val="bg1"/>
                        </a:solidFill>
                        <a:effectLst/>
                        <a:latin typeface="+mj-lt"/>
                        <a:ea typeface="Calibri"/>
                        <a:cs typeface="Times New Roman"/>
                      </a:endParaRPr>
                    </a:p>
                  </a:txBody>
                  <a:tcPr marL="68580" marR="68580" marT="9525" marB="0">
                    <a:solidFill>
                      <a:schemeClr val="accent2">
                        <a:lumMod val="75000"/>
                      </a:schemeClr>
                    </a:solidFill>
                  </a:tcPr>
                </a:tc>
                <a:tc>
                  <a:txBody>
                    <a:bodyPr/>
                    <a:lstStyle/>
                    <a:p>
                      <a:pPr>
                        <a:spcAft>
                          <a:spcPts val="0"/>
                        </a:spcAft>
                      </a:pPr>
                      <a:r>
                        <a:rPr lang="en-AU" sz="1800" dirty="0">
                          <a:effectLst/>
                          <a:latin typeface="+mj-lt"/>
                        </a:rPr>
                        <a:t>Close</a:t>
                      </a:r>
                      <a:endParaRPr lang="en-AU" sz="1800" dirty="0">
                        <a:effectLst/>
                        <a:latin typeface="+mj-lt"/>
                        <a:ea typeface="Calibri"/>
                        <a:cs typeface="Times New Roman"/>
                      </a:endParaRPr>
                    </a:p>
                  </a:txBody>
                  <a:tcPr marL="68580" marR="68580" marT="9525" marB="0"/>
                </a:tc>
              </a:tr>
            </a:tbl>
          </a:graphicData>
        </a:graphic>
      </p:graphicFrame>
      <p:sp>
        <p:nvSpPr>
          <p:cNvPr id="6" name="Footer Placeholder 5"/>
          <p:cNvSpPr>
            <a:spLocks noGrp="1"/>
          </p:cNvSpPr>
          <p:nvPr>
            <p:ph type="ftr" sz="quarter" idx="3"/>
          </p:nvPr>
        </p:nvSpPr>
        <p:spPr/>
        <p:txBody>
          <a:bodyPr/>
          <a:lstStyle/>
          <a:p>
            <a:r>
              <a:rPr lang="en-AU" dirty="0" smtClean="0"/>
              <a:t>© VALMIN Committee 2016</a:t>
            </a:r>
            <a:endParaRPr lang="en-AU" dirty="0"/>
          </a:p>
        </p:txBody>
      </p:sp>
      <p:sp>
        <p:nvSpPr>
          <p:cNvPr id="7" name="Slide Number Placeholder 6"/>
          <p:cNvSpPr>
            <a:spLocks noGrp="1"/>
          </p:cNvSpPr>
          <p:nvPr>
            <p:ph type="sldNum" sz="quarter" idx="4"/>
          </p:nvPr>
        </p:nvSpPr>
        <p:spPr/>
        <p:txBody>
          <a:bodyPr/>
          <a:lstStyle/>
          <a:p>
            <a:r>
              <a:rPr lang="en-AU" smtClean="0"/>
              <a:t>Slide </a:t>
            </a:r>
            <a:fld id="{1D55BC2B-B4D9-4416-A89F-90E8A53917A6}" type="slidenum">
              <a:rPr lang="en-AU" smtClean="0"/>
              <a:pPr/>
              <a:t>2</a:t>
            </a:fld>
            <a:endParaRPr lang="en-AU" dirty="0"/>
          </a:p>
        </p:txBody>
      </p:sp>
    </p:spTree>
    <p:extLst>
      <p:ext uri="{BB962C8B-B14F-4D97-AF65-F5344CB8AC3E}">
        <p14:creationId xmlns:p14="http://schemas.microsoft.com/office/powerpoint/2010/main" val="3941923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is the VALMIN Code used for?</a:t>
            </a:r>
            <a:endParaRPr lang="en-AU" dirty="0"/>
          </a:p>
        </p:txBody>
      </p:sp>
      <p:sp>
        <p:nvSpPr>
          <p:cNvPr id="3" name="Content Placeholder 2"/>
          <p:cNvSpPr>
            <a:spLocks noGrp="1"/>
          </p:cNvSpPr>
          <p:nvPr>
            <p:ph idx="1"/>
          </p:nvPr>
        </p:nvSpPr>
        <p:spPr/>
        <p:txBody>
          <a:bodyPr/>
          <a:lstStyle/>
          <a:p>
            <a:r>
              <a:rPr lang="en-AU" dirty="0" smtClean="0"/>
              <a:t>The VALMIN Code (2015) must be complied with if a Technical Assessment Report or a Valuation Report is released as a Public Report.</a:t>
            </a:r>
          </a:p>
          <a:p>
            <a:r>
              <a:rPr lang="en-AU" dirty="0"/>
              <a:t>The JORC Code (2012) must be complied with for Public Reporting of Exploration </a:t>
            </a:r>
            <a:r>
              <a:rPr lang="en-AU" dirty="0" smtClean="0"/>
              <a:t>Results, </a:t>
            </a:r>
            <a:r>
              <a:rPr lang="en-AU" dirty="0"/>
              <a:t>Mineral Resources and/or Ore Reserves.</a:t>
            </a:r>
          </a:p>
          <a:p>
            <a:endParaRPr lang="en-AU" dirty="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20</a:t>
            </a:fld>
            <a:endParaRPr lang="en-AU" dirty="0"/>
          </a:p>
        </p:txBody>
      </p:sp>
    </p:spTree>
    <p:extLst>
      <p:ext uri="{BB962C8B-B14F-4D97-AF65-F5344CB8AC3E}">
        <p14:creationId xmlns:p14="http://schemas.microsoft.com/office/powerpoint/2010/main" val="350297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Public Reports and other reports</a:t>
            </a:r>
            <a:endParaRPr lang="en-AU" dirty="0"/>
          </a:p>
        </p:txBody>
      </p:sp>
      <p:sp>
        <p:nvSpPr>
          <p:cNvPr id="5" name="Content Placeholder 4"/>
          <p:cNvSpPr>
            <a:spLocks noGrp="1"/>
          </p:cNvSpPr>
          <p:nvPr>
            <p:ph idx="1"/>
          </p:nvPr>
        </p:nvSpPr>
        <p:spPr/>
        <p:txBody>
          <a:bodyPr/>
          <a:lstStyle/>
          <a:p>
            <a:r>
              <a:rPr lang="en-AU" dirty="0" smtClean="0"/>
              <a:t>Public Reports must comply</a:t>
            </a:r>
          </a:p>
          <a:p>
            <a:r>
              <a:rPr lang="en-AU" dirty="0" smtClean="0"/>
              <a:t>Other reports may become Public Reports at some stage so adherence to the VALMIN Code is recommended as best practice.</a:t>
            </a:r>
            <a:endParaRPr lang="en-AU" dirty="0"/>
          </a:p>
        </p:txBody>
      </p:sp>
      <p:sp>
        <p:nvSpPr>
          <p:cNvPr id="3" name="Footer Placeholder 2"/>
          <p:cNvSpPr>
            <a:spLocks noGrp="1"/>
          </p:cNvSpPr>
          <p:nvPr>
            <p:ph type="ftr" sz="quarter" idx="3"/>
          </p:nvPr>
        </p:nvSpPr>
        <p:spPr/>
        <p:txBody>
          <a:bodyPr/>
          <a:lstStyle/>
          <a:p>
            <a:r>
              <a:rPr lang="en-AU" dirty="0" smtClean="0"/>
              <a:t>© VALMIN Committee 2016</a:t>
            </a:r>
            <a:endParaRPr lang="en-AU" dirty="0"/>
          </a:p>
        </p:txBody>
      </p:sp>
      <p:sp>
        <p:nvSpPr>
          <p:cNvPr id="4" name="Slide Number Placeholder 3"/>
          <p:cNvSpPr>
            <a:spLocks noGrp="1"/>
          </p:cNvSpPr>
          <p:nvPr>
            <p:ph type="sldNum" sz="quarter" idx="4"/>
          </p:nvPr>
        </p:nvSpPr>
        <p:spPr/>
        <p:txBody>
          <a:bodyPr/>
          <a:lstStyle/>
          <a:p>
            <a:r>
              <a:rPr lang="en-AU" smtClean="0"/>
              <a:t>Slide </a:t>
            </a:r>
            <a:fld id="{1D55BC2B-B4D9-4416-A89F-90E8A53917A6}" type="slidenum">
              <a:rPr lang="en-AU" smtClean="0"/>
              <a:pPr/>
              <a:t>21</a:t>
            </a:fld>
            <a:endParaRPr lang="en-AU" dirty="0"/>
          </a:p>
        </p:txBody>
      </p:sp>
    </p:spTree>
    <p:extLst>
      <p:ext uri="{BB962C8B-B14F-4D97-AF65-F5344CB8AC3E}">
        <p14:creationId xmlns:p14="http://schemas.microsoft.com/office/powerpoint/2010/main" val="3427873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about the Corporations Act</a:t>
            </a:r>
            <a:br>
              <a:rPr lang="en-AU" dirty="0" smtClean="0"/>
            </a:br>
            <a:r>
              <a:rPr lang="en-AU" dirty="0" smtClean="0"/>
              <a:t> and ASIC?</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AU" dirty="0" smtClean="0">
                <a:solidFill>
                  <a:srgbClr val="0000CC"/>
                </a:solidFill>
              </a:rPr>
              <a:t>The </a:t>
            </a:r>
            <a:r>
              <a:rPr lang="en-AU" dirty="0">
                <a:solidFill>
                  <a:srgbClr val="0000CC"/>
                </a:solidFill>
              </a:rPr>
              <a:t>VALMIN Code applies in any particular circumstance only </a:t>
            </a:r>
            <a:r>
              <a:rPr lang="en-AU" dirty="0" smtClean="0">
                <a:solidFill>
                  <a:srgbClr val="0000CC"/>
                </a:solidFill>
              </a:rPr>
              <a:t>if, </a:t>
            </a:r>
            <a:r>
              <a:rPr lang="en-AU" dirty="0">
                <a:solidFill>
                  <a:srgbClr val="0000CC"/>
                </a:solidFill>
              </a:rPr>
              <a:t>and to the extent </a:t>
            </a:r>
            <a:r>
              <a:rPr lang="en-AU" dirty="0" smtClean="0">
                <a:solidFill>
                  <a:srgbClr val="0000CC"/>
                </a:solidFill>
              </a:rPr>
              <a:t>that, </a:t>
            </a:r>
            <a:r>
              <a:rPr lang="en-AU" dirty="0">
                <a:solidFill>
                  <a:srgbClr val="0000CC"/>
                </a:solidFill>
              </a:rPr>
              <a:t>it is not inconsistent with the Corporations Act or other provisions of Australian </a:t>
            </a:r>
            <a:r>
              <a:rPr lang="en-AU" dirty="0" smtClean="0">
                <a:solidFill>
                  <a:srgbClr val="0000CC"/>
                </a:solidFill>
              </a:rPr>
              <a:t>law, </a:t>
            </a:r>
            <a:r>
              <a:rPr lang="en-AU" dirty="0">
                <a:solidFill>
                  <a:srgbClr val="0000CC"/>
                </a:solidFill>
              </a:rPr>
              <a:t>ASIC policy and </a:t>
            </a:r>
            <a:r>
              <a:rPr lang="en-AU" dirty="0" smtClean="0">
                <a:solidFill>
                  <a:srgbClr val="0000CC"/>
                </a:solidFill>
              </a:rPr>
              <a:t>guidance, </a:t>
            </a:r>
            <a:r>
              <a:rPr lang="en-AU" dirty="0">
                <a:solidFill>
                  <a:srgbClr val="0000CC"/>
                </a:solidFill>
              </a:rPr>
              <a:t>the ASX Listing Rules and guidance or the requirements of the relevant recognised Securities exchange</a:t>
            </a:r>
            <a:r>
              <a:rPr lang="en-AU" dirty="0" smtClean="0">
                <a:solidFill>
                  <a:srgbClr val="0000CC"/>
                </a:solidFill>
              </a:rPr>
              <a:t>.</a:t>
            </a:r>
            <a:r>
              <a:rPr lang="en-AU" dirty="0"/>
              <a:t> </a:t>
            </a:r>
            <a:r>
              <a:rPr lang="en-AU" sz="2200" dirty="0" smtClean="0"/>
              <a:t>[Clause 1.3, para 2]</a:t>
            </a:r>
            <a:r>
              <a:rPr lang="en-AU" dirty="0" smtClean="0"/>
              <a:t> </a:t>
            </a:r>
          </a:p>
          <a:p>
            <a:pPr marL="0" indent="0">
              <a:buNone/>
            </a:pPr>
            <a:r>
              <a:rPr lang="en-AU" dirty="0" smtClean="0"/>
              <a:t>Simply put, the VALMIN Code is subordinate to the Corporations Act (2001), ASIC policy and guidance, and (if a company is listed) the rules of the relevant exchange. </a:t>
            </a:r>
            <a:endParaRPr lang="en-AU" dirty="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22</a:t>
            </a:fld>
            <a:endParaRPr lang="en-AU" dirty="0"/>
          </a:p>
        </p:txBody>
      </p:sp>
    </p:spTree>
    <p:extLst>
      <p:ext uri="{BB962C8B-B14F-4D97-AF65-F5344CB8AC3E}">
        <p14:creationId xmlns:p14="http://schemas.microsoft.com/office/powerpoint/2010/main" val="2416898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Compliance with ASIC</a:t>
            </a:r>
            <a:endParaRPr lang="en-AU" dirty="0"/>
          </a:p>
        </p:txBody>
      </p:sp>
      <p:sp>
        <p:nvSpPr>
          <p:cNvPr id="3" name="Content Placeholder 2"/>
          <p:cNvSpPr>
            <a:spLocks noGrp="1"/>
          </p:cNvSpPr>
          <p:nvPr>
            <p:ph idx="1"/>
          </p:nvPr>
        </p:nvSpPr>
        <p:spPr/>
        <p:txBody>
          <a:bodyPr>
            <a:normAutofit fontScale="55000" lnSpcReduction="20000"/>
          </a:bodyPr>
          <a:lstStyle/>
          <a:p>
            <a:r>
              <a:rPr lang="en-AU" dirty="0" smtClean="0"/>
              <a:t>RG </a:t>
            </a:r>
            <a:r>
              <a:rPr lang="en-AU" dirty="0"/>
              <a:t>55 – Statements in Disclosure Documents and </a:t>
            </a:r>
            <a:r>
              <a:rPr lang="en-AU" dirty="0" err="1" smtClean="0"/>
              <a:t>PDSs</a:t>
            </a:r>
            <a:r>
              <a:rPr lang="en-AU" dirty="0" smtClean="0"/>
              <a:t>*: </a:t>
            </a:r>
            <a:r>
              <a:rPr lang="en-AU" dirty="0"/>
              <a:t>Consent to </a:t>
            </a:r>
            <a:r>
              <a:rPr lang="en-AU" dirty="0" smtClean="0"/>
              <a:t>Quote,</a:t>
            </a:r>
            <a:endParaRPr lang="en-AU" dirty="0"/>
          </a:p>
          <a:p>
            <a:r>
              <a:rPr lang="en-AU" dirty="0" smtClean="0"/>
              <a:t>RG </a:t>
            </a:r>
            <a:r>
              <a:rPr lang="en-AU" dirty="0"/>
              <a:t>111 – Content of Expert </a:t>
            </a:r>
            <a:r>
              <a:rPr lang="en-AU" dirty="0" smtClean="0"/>
              <a:t>Reports,</a:t>
            </a:r>
          </a:p>
          <a:p>
            <a:r>
              <a:rPr lang="en-AU" dirty="0" err="1" smtClean="0"/>
              <a:t>RG</a:t>
            </a:r>
            <a:r>
              <a:rPr lang="en-AU" dirty="0" smtClean="0"/>
              <a:t> 112 – Independence of Experts,</a:t>
            </a:r>
          </a:p>
          <a:p>
            <a:r>
              <a:rPr lang="en-AU" dirty="0" err="1" smtClean="0"/>
              <a:t>RG</a:t>
            </a:r>
            <a:r>
              <a:rPr lang="en-AU" dirty="0" smtClean="0"/>
              <a:t> 170 – Prospective Financial Information,</a:t>
            </a:r>
          </a:p>
          <a:p>
            <a:r>
              <a:rPr lang="en-AU" dirty="0" err="1" smtClean="0"/>
              <a:t>RG</a:t>
            </a:r>
            <a:r>
              <a:rPr lang="en-AU" dirty="0" smtClean="0"/>
              <a:t> 228 – Prospectuses: Effective disclosure for retail investors,</a:t>
            </a:r>
          </a:p>
          <a:p>
            <a:r>
              <a:rPr lang="en-AU" dirty="0" err="1" smtClean="0"/>
              <a:t>RG</a:t>
            </a:r>
            <a:r>
              <a:rPr lang="en-AU" dirty="0" smtClean="0"/>
              <a:t> 230 – Disclosing non-</a:t>
            </a:r>
            <a:r>
              <a:rPr lang="en-AU" dirty="0" err="1" smtClean="0"/>
              <a:t>IFRS</a:t>
            </a:r>
            <a:r>
              <a:rPr lang="en-AU" dirty="0" smtClean="0"/>
              <a:t>** financial information,</a:t>
            </a:r>
          </a:p>
          <a:p>
            <a:r>
              <a:rPr lang="en-AU" dirty="0" smtClean="0"/>
              <a:t>ASIC Class Orders CO 07/428 and 429 – Consent to Quote, and</a:t>
            </a:r>
          </a:p>
          <a:p>
            <a:r>
              <a:rPr lang="en-AU" dirty="0" smtClean="0"/>
              <a:t>ASIC </a:t>
            </a:r>
            <a:r>
              <a:rPr lang="en-AU" dirty="0"/>
              <a:t>Information </a:t>
            </a:r>
            <a:r>
              <a:rPr lang="en-AU" dirty="0" smtClean="0"/>
              <a:t>Sheet (INFO 214) </a:t>
            </a:r>
            <a:r>
              <a:rPr lang="en-AU" dirty="0"/>
              <a:t>– Mining and resources – Forward-looking statements</a:t>
            </a:r>
            <a:r>
              <a:rPr lang="en-AU" dirty="0" smtClean="0"/>
              <a:t>. Refer </a:t>
            </a:r>
            <a:r>
              <a:rPr lang="en-AU" dirty="0"/>
              <a:t>to </a:t>
            </a:r>
            <a:r>
              <a:rPr lang="en-AU" dirty="0">
                <a:hlinkClick r:id="rId2"/>
              </a:rPr>
              <a:t>http://www.asic.gov.au/regulatory-resources/takeovers/forward-looking-statements/mining-and-resources-forward-looking-statements</a:t>
            </a:r>
            <a:r>
              <a:rPr lang="en-AU" dirty="0" smtClean="0">
                <a:hlinkClick r:id="rId2"/>
              </a:rPr>
              <a:t>/</a:t>
            </a:r>
            <a:endParaRPr lang="en-AU" dirty="0" smtClean="0"/>
          </a:p>
          <a:p>
            <a:pPr marL="0" indent="0">
              <a:buNone/>
            </a:pPr>
            <a:endParaRPr lang="en-AU" dirty="0" smtClean="0"/>
          </a:p>
          <a:p>
            <a:pPr marL="0" indent="0">
              <a:buNone/>
            </a:pPr>
            <a:r>
              <a:rPr lang="en-AU" sz="1900" i="1" dirty="0" smtClean="0"/>
              <a:t>* PDS = Public Disclosure Statement</a:t>
            </a:r>
          </a:p>
          <a:p>
            <a:pPr marL="0" indent="0">
              <a:buNone/>
            </a:pPr>
            <a:r>
              <a:rPr lang="en-AU" sz="1900" i="1" dirty="0" smtClean="0"/>
              <a:t>** </a:t>
            </a:r>
            <a:r>
              <a:rPr lang="en-AU" sz="1900" i="1" dirty="0" err="1" smtClean="0"/>
              <a:t>IFRS</a:t>
            </a:r>
            <a:r>
              <a:rPr lang="en-AU" sz="1900" i="1" dirty="0" smtClean="0"/>
              <a:t> = International Financial Reporting Standards</a:t>
            </a:r>
            <a:endParaRPr lang="en-AU" sz="1900" i="1" dirty="0"/>
          </a:p>
          <a:p>
            <a:endParaRPr lang="en-AU" dirty="0" smtClean="0">
              <a:solidFill>
                <a:srgbClr val="FFC000"/>
              </a:solidFill>
            </a:endParaRPr>
          </a:p>
          <a:p>
            <a:pPr marL="0" indent="0">
              <a:buNone/>
            </a:pPr>
            <a:r>
              <a:rPr lang="en-AU" dirty="0" smtClean="0"/>
              <a:t>Refer to </a:t>
            </a:r>
            <a:r>
              <a:rPr lang="en-AU" dirty="0">
                <a:solidFill>
                  <a:srgbClr val="FFC000"/>
                </a:solidFill>
                <a:hlinkClick r:id="rId3"/>
              </a:rPr>
              <a:t>http://</a:t>
            </a:r>
            <a:r>
              <a:rPr lang="en-AU" dirty="0" smtClean="0">
                <a:solidFill>
                  <a:srgbClr val="FFC000"/>
                </a:solidFill>
                <a:hlinkClick r:id="rId3"/>
              </a:rPr>
              <a:t>www.asic.gov.au</a:t>
            </a:r>
            <a:r>
              <a:rPr lang="en-AU" dirty="0" smtClean="0">
                <a:solidFill>
                  <a:srgbClr val="FFC000"/>
                </a:solidFill>
              </a:rPr>
              <a:t> </a:t>
            </a:r>
            <a:r>
              <a:rPr lang="en-AU" dirty="0" smtClean="0"/>
              <a:t>for </a:t>
            </a:r>
            <a:r>
              <a:rPr lang="en-AU" dirty="0"/>
              <a:t>further information and recent updates.</a:t>
            </a:r>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23</a:t>
            </a:fld>
            <a:endParaRPr lang="en-AU" dirty="0"/>
          </a:p>
        </p:txBody>
      </p:sp>
    </p:spTree>
    <p:extLst>
      <p:ext uri="{BB962C8B-B14F-4D97-AF65-F5344CB8AC3E}">
        <p14:creationId xmlns:p14="http://schemas.microsoft.com/office/powerpoint/2010/main" val="92912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What about the ASX Listing Rules </a:t>
            </a:r>
            <a:r>
              <a:rPr lang="en-AU" dirty="0" smtClean="0"/>
              <a:t>?</a:t>
            </a:r>
            <a:endParaRPr lang="en-AU" dirty="0"/>
          </a:p>
        </p:txBody>
      </p:sp>
      <p:sp>
        <p:nvSpPr>
          <p:cNvPr id="3" name="Content Placeholder 2"/>
          <p:cNvSpPr>
            <a:spLocks noGrp="1"/>
          </p:cNvSpPr>
          <p:nvPr>
            <p:ph idx="1"/>
          </p:nvPr>
        </p:nvSpPr>
        <p:spPr/>
        <p:txBody>
          <a:bodyPr>
            <a:normAutofit fontScale="62500" lnSpcReduction="20000"/>
          </a:bodyPr>
          <a:lstStyle/>
          <a:p>
            <a:pPr marL="0" indent="0">
              <a:buNone/>
            </a:pPr>
            <a:r>
              <a:rPr lang="en-AU" dirty="0"/>
              <a:t>The ASX Listing Rules set out the requirements for corporations </a:t>
            </a:r>
            <a:r>
              <a:rPr lang="en-AU" dirty="0" smtClean="0"/>
              <a:t>to </a:t>
            </a:r>
            <a:r>
              <a:rPr lang="en-AU" dirty="0"/>
              <a:t>be listed on the ASX. The ASX Listing Rules include:</a:t>
            </a:r>
          </a:p>
          <a:p>
            <a:r>
              <a:rPr lang="en-AU" b="1" dirty="0" smtClean="0"/>
              <a:t>continuous </a:t>
            </a:r>
            <a:r>
              <a:rPr lang="en-AU" b="1" dirty="0"/>
              <a:t>disclosure </a:t>
            </a:r>
            <a:r>
              <a:rPr lang="en-AU" b="1" dirty="0" smtClean="0"/>
              <a:t>obligations</a:t>
            </a:r>
            <a:r>
              <a:rPr lang="en-AU" dirty="0" smtClean="0"/>
              <a:t>, </a:t>
            </a:r>
            <a:r>
              <a:rPr lang="en-AU" dirty="0"/>
              <a:t>which require companies to immediately notify the ASX of any information that may affect the share price of the </a:t>
            </a:r>
            <a:r>
              <a:rPr lang="en-AU" dirty="0" smtClean="0"/>
              <a:t>company,</a:t>
            </a:r>
            <a:endParaRPr lang="en-AU" dirty="0"/>
          </a:p>
          <a:p>
            <a:r>
              <a:rPr lang="en-AU" dirty="0" smtClean="0"/>
              <a:t>rules </a:t>
            </a:r>
            <a:r>
              <a:rPr lang="en-AU" dirty="0"/>
              <a:t>governing how </a:t>
            </a:r>
            <a:r>
              <a:rPr lang="en-AU" b="1" dirty="0"/>
              <a:t>new share issues </a:t>
            </a:r>
            <a:r>
              <a:rPr lang="en-AU" dirty="0"/>
              <a:t>must be carried </a:t>
            </a:r>
            <a:r>
              <a:rPr lang="en-AU" dirty="0" smtClean="0"/>
              <a:t>out,</a:t>
            </a:r>
            <a:endParaRPr lang="en-AU" dirty="0"/>
          </a:p>
          <a:p>
            <a:r>
              <a:rPr lang="en-AU" dirty="0" smtClean="0"/>
              <a:t>guidance </a:t>
            </a:r>
            <a:r>
              <a:rPr lang="en-AU" dirty="0"/>
              <a:t>as to how </a:t>
            </a:r>
            <a:r>
              <a:rPr lang="en-AU" b="1" dirty="0"/>
              <a:t>share registries and registration </a:t>
            </a:r>
            <a:r>
              <a:rPr lang="en-AU" dirty="0"/>
              <a:t>should be </a:t>
            </a:r>
            <a:r>
              <a:rPr lang="en-AU" dirty="0" smtClean="0"/>
              <a:t>maintained, </a:t>
            </a:r>
            <a:r>
              <a:rPr lang="en-AU" dirty="0"/>
              <a:t>and</a:t>
            </a:r>
          </a:p>
          <a:p>
            <a:r>
              <a:rPr lang="en-AU" b="1" dirty="0" smtClean="0"/>
              <a:t>specific </a:t>
            </a:r>
            <a:r>
              <a:rPr lang="en-AU" b="1" dirty="0"/>
              <a:t>reporting </a:t>
            </a:r>
            <a:r>
              <a:rPr lang="en-AU" b="1" dirty="0" smtClean="0"/>
              <a:t>requirements for mining companies, </a:t>
            </a:r>
            <a:r>
              <a:rPr lang="en-AU" b="1" dirty="0"/>
              <a:t>under Chapter 5 </a:t>
            </a:r>
            <a:r>
              <a:rPr lang="en-AU" dirty="0"/>
              <a:t>which references the JORC </a:t>
            </a:r>
            <a:r>
              <a:rPr lang="en-AU" dirty="0" smtClean="0"/>
              <a:t>Code (see ASX Guidance Note 31, and ASX Mining Reporting FAQ)</a:t>
            </a:r>
            <a:endParaRPr lang="en-AU" dirty="0"/>
          </a:p>
          <a:p>
            <a:pPr marL="0" indent="0">
              <a:buNone/>
            </a:pPr>
            <a:endParaRPr lang="en-AU" dirty="0" smtClean="0"/>
          </a:p>
          <a:p>
            <a:pPr marL="0" indent="0">
              <a:buNone/>
            </a:pPr>
            <a:r>
              <a:rPr lang="en-AU" dirty="0" smtClean="0"/>
              <a:t>In </a:t>
            </a:r>
            <a:r>
              <a:rPr lang="en-AU" dirty="0"/>
              <a:t>addition to the ASX Listing </a:t>
            </a:r>
            <a:r>
              <a:rPr lang="en-AU" dirty="0" smtClean="0"/>
              <a:t>Rules, </a:t>
            </a:r>
            <a:r>
              <a:rPr lang="en-AU" dirty="0"/>
              <a:t>the ASX provides guidance through its regularly updated Guidance Notes and FAQs (frequently asked questions).</a:t>
            </a:r>
          </a:p>
          <a:p>
            <a:pPr marL="0" indent="0">
              <a:buNone/>
            </a:pPr>
            <a:endParaRPr lang="en-AU" dirty="0" smtClean="0"/>
          </a:p>
          <a:p>
            <a:pPr marL="0" indent="0">
              <a:buNone/>
            </a:pPr>
            <a:r>
              <a:rPr lang="en-AU" dirty="0" smtClean="0"/>
              <a:t>For </a:t>
            </a:r>
            <a:r>
              <a:rPr lang="en-AU" dirty="0"/>
              <a:t>further information refer to </a:t>
            </a:r>
            <a:r>
              <a:rPr lang="en-AU" dirty="0">
                <a:hlinkClick r:id="rId2"/>
              </a:rPr>
              <a:t>http://</a:t>
            </a:r>
            <a:r>
              <a:rPr lang="en-AU" dirty="0" smtClean="0">
                <a:hlinkClick r:id="rId2"/>
              </a:rPr>
              <a:t>www.asx.com.au</a:t>
            </a:r>
            <a:r>
              <a:rPr lang="en-AU" dirty="0" smtClean="0"/>
              <a:t> .</a:t>
            </a:r>
            <a:endParaRPr lang="en-AU" dirty="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24</a:t>
            </a:fld>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1" y="0"/>
            <a:ext cx="9644465" cy="703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539552" y="1484784"/>
            <a:ext cx="8027445" cy="475252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b="1" dirty="0" smtClean="0">
                <a:solidFill>
                  <a:schemeClr val="accent5">
                    <a:lumMod val="50000"/>
                  </a:schemeClr>
                </a:solidFill>
                <a:latin typeface="Arial" panose="020B0604020202020204" pitchFamily="34" charset="0"/>
                <a:cs typeface="Arial" panose="020B0604020202020204" pitchFamily="34" charset="0"/>
              </a:rPr>
              <a:t>2015 VALMIN Code Seminar and Webinar</a:t>
            </a:r>
            <a:br>
              <a:rPr lang="en-AU" sz="3200" b="1" dirty="0" smtClean="0">
                <a:solidFill>
                  <a:schemeClr val="accent5">
                    <a:lumMod val="50000"/>
                  </a:schemeClr>
                </a:solidFill>
                <a:latin typeface="Arial" panose="020B0604020202020204" pitchFamily="34" charset="0"/>
                <a:cs typeface="Arial" panose="020B0604020202020204" pitchFamily="34" charset="0"/>
              </a:rPr>
            </a:br>
            <a:r>
              <a:rPr lang="en-AU" sz="3000" b="1" dirty="0" smtClean="0">
                <a:solidFill>
                  <a:schemeClr val="accent5">
                    <a:lumMod val="50000"/>
                  </a:schemeClr>
                </a:solidFill>
                <a:latin typeface="Arial" panose="020B0604020202020204" pitchFamily="34" charset="0"/>
                <a:cs typeface="Arial" panose="020B0604020202020204" pitchFamily="34" charset="0"/>
              </a:rPr>
              <a:t/>
            </a:r>
            <a:br>
              <a:rPr lang="en-AU" sz="3000" b="1" dirty="0" smtClean="0">
                <a:solidFill>
                  <a:schemeClr val="accent5">
                    <a:lumMod val="50000"/>
                  </a:schemeClr>
                </a:solidFill>
                <a:latin typeface="Arial" panose="020B0604020202020204" pitchFamily="34" charset="0"/>
                <a:cs typeface="Arial" panose="020B0604020202020204" pitchFamily="34" charset="0"/>
              </a:rPr>
            </a:br>
            <a:r>
              <a:rPr lang="en-AU" sz="3200" b="1" dirty="0" smtClean="0">
                <a:solidFill>
                  <a:schemeClr val="accent5">
                    <a:lumMod val="50000"/>
                  </a:schemeClr>
                </a:solidFill>
                <a:latin typeface="Arial" panose="020B0604020202020204" pitchFamily="34" charset="0"/>
                <a:cs typeface="Arial" panose="020B0604020202020204" pitchFamily="34" charset="0"/>
              </a:rPr>
              <a:t>We will now take a short break </a:t>
            </a:r>
            <a:br>
              <a:rPr lang="en-AU" sz="3200" b="1" dirty="0" smtClean="0">
                <a:solidFill>
                  <a:schemeClr val="accent5">
                    <a:lumMod val="50000"/>
                  </a:schemeClr>
                </a:solidFill>
                <a:latin typeface="Arial" panose="020B0604020202020204" pitchFamily="34" charset="0"/>
                <a:cs typeface="Arial" panose="020B0604020202020204" pitchFamily="34" charset="0"/>
              </a:rPr>
            </a:br>
            <a:r>
              <a:rPr lang="en-AU" sz="3200" b="1" dirty="0" smtClean="0">
                <a:solidFill>
                  <a:schemeClr val="accent5">
                    <a:lumMod val="50000"/>
                  </a:schemeClr>
                </a:solidFill>
                <a:latin typeface="Arial" panose="020B0604020202020204" pitchFamily="34" charset="0"/>
                <a:cs typeface="Arial" panose="020B0604020202020204" pitchFamily="34" charset="0"/>
              </a:rPr>
              <a:t>2:40 – 3:00 pm (AWST, UTC +8) </a:t>
            </a:r>
            <a:r>
              <a:rPr lang="en-AU" sz="3200" b="1" dirty="0" smtClean="0">
                <a:solidFill>
                  <a:schemeClr val="accent5">
                    <a:lumMod val="50000"/>
                  </a:schemeClr>
                </a:solidFill>
              </a:rPr>
              <a:t/>
            </a:r>
            <a:br>
              <a:rPr lang="en-AU" sz="3200" b="1" dirty="0" smtClean="0">
                <a:solidFill>
                  <a:schemeClr val="accent5">
                    <a:lumMod val="50000"/>
                  </a:schemeClr>
                </a:solidFill>
              </a:rPr>
            </a:br>
            <a:r>
              <a:rPr lang="en-AU" sz="2800" b="1" dirty="0" smtClean="0">
                <a:solidFill>
                  <a:schemeClr val="accent5">
                    <a:lumMod val="50000"/>
                  </a:schemeClr>
                </a:solidFill>
              </a:rPr>
              <a:t/>
            </a:r>
            <a:br>
              <a:rPr lang="en-AU" sz="2800" b="1" dirty="0" smtClean="0">
                <a:solidFill>
                  <a:schemeClr val="accent5">
                    <a:lumMod val="50000"/>
                  </a:schemeClr>
                </a:solidFill>
              </a:rPr>
            </a:br>
            <a:r>
              <a:rPr lang="en-AU" sz="2800" b="1" dirty="0" smtClean="0">
                <a:solidFill>
                  <a:schemeClr val="accent5">
                    <a:lumMod val="50000"/>
                  </a:schemeClr>
                </a:solidFill>
                <a:latin typeface="Arial" panose="020B0604020202020204" pitchFamily="34" charset="0"/>
                <a:cs typeface="Arial" panose="020B0604020202020204" pitchFamily="34" charset="0"/>
              </a:rPr>
              <a:t>If you have any questions for the presenters  please email: VALMINwebinar@gmail.com</a:t>
            </a:r>
            <a:r>
              <a:rPr lang="en-AU" sz="3200" b="1" dirty="0" smtClean="0">
                <a:solidFill>
                  <a:schemeClr val="accent5">
                    <a:lumMod val="50000"/>
                  </a:schemeClr>
                </a:solidFill>
              </a:rPr>
              <a:t/>
            </a:r>
            <a:br>
              <a:rPr lang="en-AU" sz="3200" b="1" dirty="0" smtClean="0">
                <a:solidFill>
                  <a:schemeClr val="accent5">
                    <a:lumMod val="50000"/>
                  </a:schemeClr>
                </a:solidFill>
              </a:rPr>
            </a:br>
            <a:r>
              <a:rPr lang="en-AU" sz="2700" b="1" dirty="0" smtClean="0">
                <a:solidFill>
                  <a:schemeClr val="accent5">
                    <a:lumMod val="50000"/>
                  </a:schemeClr>
                </a:solidFill>
              </a:rPr>
              <a:t/>
            </a:r>
            <a:br>
              <a:rPr lang="en-AU" sz="2700" b="1" dirty="0" smtClean="0">
                <a:solidFill>
                  <a:schemeClr val="accent5">
                    <a:lumMod val="50000"/>
                  </a:schemeClr>
                </a:solidFill>
              </a:rPr>
            </a:br>
            <a:endParaRPr lang="en-AU" sz="2700" b="1" dirty="0">
              <a:solidFill>
                <a:schemeClr val="accent5">
                  <a:lumMod val="50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116632"/>
            <a:ext cx="5976664" cy="1149981"/>
          </a:xfrm>
          <a:prstGeom prst="rect">
            <a:avLst/>
          </a:prstGeom>
        </p:spPr>
      </p:pic>
    </p:spTree>
    <p:extLst>
      <p:ext uri="{BB962C8B-B14F-4D97-AF65-F5344CB8AC3E}">
        <p14:creationId xmlns:p14="http://schemas.microsoft.com/office/powerpoint/2010/main" val="3320385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SESSION </a:t>
            </a:r>
            <a:r>
              <a:rPr lang="en-AU" dirty="0" smtClean="0"/>
              <a:t>2 </a:t>
            </a:r>
            <a:br>
              <a:rPr lang="en-AU" dirty="0" smtClean="0"/>
            </a:br>
            <a:r>
              <a:rPr lang="en-AU" dirty="0" smtClean="0"/>
              <a:t>Changes and implications</a:t>
            </a:r>
            <a:endParaRPr lang="en-AU" dirty="0"/>
          </a:p>
        </p:txBody>
      </p:sp>
      <p:sp>
        <p:nvSpPr>
          <p:cNvPr id="3" name="Subtitle 2"/>
          <p:cNvSpPr>
            <a:spLocks noGrp="1"/>
          </p:cNvSpPr>
          <p:nvPr>
            <p:ph type="subTitle" idx="1"/>
          </p:nvPr>
        </p:nvSpPr>
        <p:spPr/>
        <p:txBody>
          <a:bodyPr>
            <a:normAutofit/>
          </a:bodyPr>
          <a:lstStyle/>
          <a:p>
            <a:r>
              <a:rPr lang="en-AU" dirty="0"/>
              <a:t>The revised VALMIN </a:t>
            </a:r>
            <a:r>
              <a:rPr lang="en-AU" dirty="0" smtClean="0"/>
              <a:t>Code (2015)</a:t>
            </a:r>
            <a:endParaRPr lang="en-AU" dirty="0"/>
          </a:p>
          <a:p>
            <a:r>
              <a:rPr lang="en-AU" dirty="0"/>
              <a:t>What are the changes?</a:t>
            </a:r>
          </a:p>
          <a:p>
            <a:r>
              <a:rPr lang="en-AU" dirty="0"/>
              <a:t>What do you need to do</a:t>
            </a:r>
            <a:r>
              <a:rPr lang="en-AU" dirty="0" smtClean="0"/>
              <a:t>?</a:t>
            </a:r>
          </a:p>
        </p:txBody>
      </p:sp>
      <p:sp>
        <p:nvSpPr>
          <p:cNvPr id="7" name="Slide Number Placeholder 6"/>
          <p:cNvSpPr>
            <a:spLocks noGrp="1"/>
          </p:cNvSpPr>
          <p:nvPr>
            <p:ph type="sldNum" sz="quarter" idx="4"/>
          </p:nvPr>
        </p:nvSpPr>
        <p:spPr/>
        <p:txBody>
          <a:bodyPr/>
          <a:lstStyle/>
          <a:p>
            <a:r>
              <a:rPr lang="en-AU" smtClean="0"/>
              <a:t>Slide </a:t>
            </a:r>
            <a:fld id="{1D55BC2B-B4D9-4416-A89F-90E8A53917A6}" type="slidenum">
              <a:rPr lang="en-AU" smtClean="0"/>
              <a:pPr/>
              <a:t>25</a:t>
            </a:fld>
            <a:endParaRPr lang="en-AU" dirty="0"/>
          </a:p>
        </p:txBody>
      </p:sp>
      <p:sp>
        <p:nvSpPr>
          <p:cNvPr id="8" name="Footer Placeholder 7"/>
          <p:cNvSpPr>
            <a:spLocks noGrp="1"/>
          </p:cNvSpPr>
          <p:nvPr>
            <p:ph type="ftr" sz="quarter" idx="3"/>
          </p:nvPr>
        </p:nvSpPr>
        <p:spPr/>
        <p:txBody>
          <a:bodyPr/>
          <a:lstStyle/>
          <a:p>
            <a:r>
              <a:rPr lang="en-AU" dirty="0" smtClean="0"/>
              <a:t>© VALMIN Committee 2016</a:t>
            </a:r>
            <a:endParaRPr lang="en-AU" dirty="0"/>
          </a:p>
        </p:txBody>
      </p:sp>
    </p:spTree>
    <p:extLst>
      <p:ext uri="{BB962C8B-B14F-4D97-AF65-F5344CB8AC3E}">
        <p14:creationId xmlns:p14="http://schemas.microsoft.com/office/powerpoint/2010/main" val="583502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2005 and 2015 Codes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12044"/>
            <a:ext cx="3249707" cy="4614303"/>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297976"/>
            <a:ext cx="3242673" cy="4628371"/>
          </a:xfrm>
          <a:prstGeom prst="rect">
            <a:avLst/>
          </a:prstGeom>
          <a:ln>
            <a:solidFill>
              <a:schemeClr val="tx1"/>
            </a:solidFill>
          </a:ln>
        </p:spPr>
      </p:pic>
      <p:sp>
        <p:nvSpPr>
          <p:cNvPr id="6" name="Oval 5"/>
          <p:cNvSpPr/>
          <p:nvPr/>
        </p:nvSpPr>
        <p:spPr>
          <a:xfrm>
            <a:off x="5326519" y="5157192"/>
            <a:ext cx="320823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Footer Placeholder 7"/>
          <p:cNvSpPr>
            <a:spLocks noGrp="1"/>
          </p:cNvSpPr>
          <p:nvPr>
            <p:ph type="ftr" sz="quarter" idx="3"/>
          </p:nvPr>
        </p:nvSpPr>
        <p:spPr/>
        <p:txBody>
          <a:bodyPr/>
          <a:lstStyle/>
          <a:p>
            <a:r>
              <a:rPr lang="en-AU" dirty="0" smtClean="0"/>
              <a:t>© VALMIN Committee 2016</a:t>
            </a:r>
            <a:endParaRPr lang="en-AU" dirty="0"/>
          </a:p>
        </p:txBody>
      </p:sp>
      <p:sp>
        <p:nvSpPr>
          <p:cNvPr id="11" name="Slide Number Placeholder 10"/>
          <p:cNvSpPr>
            <a:spLocks noGrp="1"/>
          </p:cNvSpPr>
          <p:nvPr>
            <p:ph type="sldNum" sz="quarter" idx="4"/>
          </p:nvPr>
        </p:nvSpPr>
        <p:spPr/>
        <p:txBody>
          <a:bodyPr/>
          <a:lstStyle/>
          <a:p>
            <a:r>
              <a:rPr lang="en-AU" smtClean="0"/>
              <a:t>Slide </a:t>
            </a:r>
            <a:fld id="{1D55BC2B-B4D9-4416-A89F-90E8A53917A6}" type="slidenum">
              <a:rPr lang="en-AU" smtClean="0"/>
              <a:pPr/>
              <a:t>26</a:t>
            </a:fld>
            <a:endParaRPr lang="en-AU" dirty="0"/>
          </a:p>
        </p:txBody>
      </p:sp>
    </p:spTree>
    <p:extLst>
      <p:ext uri="{BB962C8B-B14F-4D97-AF65-F5344CB8AC3E}">
        <p14:creationId xmlns:p14="http://schemas.microsoft.com/office/powerpoint/2010/main" val="413759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Changes</a:t>
            </a:r>
            <a:endParaRPr lang="en-AU" dirty="0"/>
          </a:p>
        </p:txBody>
      </p:sp>
      <p:sp>
        <p:nvSpPr>
          <p:cNvPr id="3" name="Content Placeholder 2"/>
          <p:cNvSpPr>
            <a:spLocks noGrp="1"/>
          </p:cNvSpPr>
          <p:nvPr>
            <p:ph idx="1"/>
          </p:nvPr>
        </p:nvSpPr>
        <p:spPr>
          <a:xfrm>
            <a:off x="457200" y="1417638"/>
            <a:ext cx="8229600" cy="4525963"/>
          </a:xfrm>
        </p:spPr>
        <p:txBody>
          <a:bodyPr>
            <a:normAutofit/>
          </a:bodyPr>
          <a:lstStyle/>
          <a:p>
            <a:r>
              <a:rPr lang="en-AU" sz="3600" dirty="0" smtClean="0"/>
              <a:t>Independence</a:t>
            </a:r>
          </a:p>
          <a:p>
            <a:r>
              <a:rPr lang="en-AU" sz="3600" dirty="0" smtClean="0"/>
              <a:t>New definitions of value</a:t>
            </a:r>
          </a:p>
          <a:p>
            <a:r>
              <a:rPr lang="en-AU" sz="3600" dirty="0"/>
              <a:t>Use of Ore Reserves and Mineral Resources </a:t>
            </a:r>
            <a:r>
              <a:rPr lang="en-AU" sz="3600" dirty="0" smtClean="0"/>
              <a:t>(Clause 8.5)</a:t>
            </a:r>
          </a:p>
          <a:p>
            <a:r>
              <a:rPr lang="en-AU" sz="3600" dirty="0" smtClean="0"/>
              <a:t>Reasonable(ness)</a:t>
            </a:r>
          </a:p>
          <a:p>
            <a:r>
              <a:rPr lang="en-AU" sz="3600" dirty="0" smtClean="0"/>
              <a:t>Oil and Gas</a:t>
            </a:r>
          </a:p>
          <a:p>
            <a:r>
              <a:rPr lang="en-AU" sz="3600" dirty="0" smtClean="0"/>
              <a:t>Table 1 and Declarations.</a:t>
            </a:r>
          </a:p>
          <a:p>
            <a:endParaRPr lang="en-AU"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27</a:t>
            </a:fld>
            <a:endParaRPr lang="en-AU" dirty="0"/>
          </a:p>
        </p:txBody>
      </p:sp>
    </p:spTree>
    <p:extLst>
      <p:ext uri="{BB962C8B-B14F-4D97-AF65-F5344CB8AC3E}">
        <p14:creationId xmlns:p14="http://schemas.microsoft.com/office/powerpoint/2010/main" val="1621445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What are the </a:t>
            </a:r>
            <a:r>
              <a:rPr lang="en-AU" dirty="0" smtClean="0"/>
              <a:t>key changes?</a:t>
            </a:r>
            <a:endParaRPr lang="en-AU" dirty="0"/>
          </a:p>
        </p:txBody>
      </p:sp>
      <p:sp>
        <p:nvSpPr>
          <p:cNvPr id="3" name="Content Placeholder 2"/>
          <p:cNvSpPr>
            <a:spLocks noGrp="1"/>
          </p:cNvSpPr>
          <p:nvPr>
            <p:ph idx="1"/>
          </p:nvPr>
        </p:nvSpPr>
        <p:spPr/>
        <p:txBody>
          <a:bodyPr>
            <a:normAutofit fontScale="70000" lnSpcReduction="20000"/>
          </a:bodyPr>
          <a:lstStyle/>
          <a:p>
            <a:pPr lvl="0"/>
            <a:r>
              <a:rPr lang="en-AU" dirty="0" smtClean="0"/>
              <a:t>The VALMIN Code (2015) is now aligned with </a:t>
            </a:r>
            <a:r>
              <a:rPr lang="en-AU" dirty="0"/>
              <a:t>the three </a:t>
            </a:r>
            <a:r>
              <a:rPr lang="en-AU" dirty="0" smtClean="0"/>
              <a:t>Principles </a:t>
            </a:r>
            <a:r>
              <a:rPr lang="en-AU" dirty="0"/>
              <a:t>of the JORC </a:t>
            </a:r>
            <a:r>
              <a:rPr lang="en-AU" dirty="0" smtClean="0"/>
              <a:t>Code, namely Competence, </a:t>
            </a:r>
            <a:r>
              <a:rPr lang="en-AU" dirty="0"/>
              <a:t>Materiality and </a:t>
            </a:r>
            <a:r>
              <a:rPr lang="en-AU" dirty="0" smtClean="0"/>
              <a:t>Transparency. </a:t>
            </a:r>
            <a:r>
              <a:rPr lang="en-AU" dirty="0" smtClean="0">
                <a:solidFill>
                  <a:srgbClr val="0000CC"/>
                </a:solidFill>
              </a:rPr>
              <a:t>Further to the Code Principles, additional requirements are Reasonableness and Independence.</a:t>
            </a:r>
            <a:r>
              <a:rPr lang="en-AU" dirty="0" smtClean="0"/>
              <a:t> </a:t>
            </a:r>
            <a:r>
              <a:rPr lang="en-AU" sz="2300" dirty="0" smtClean="0"/>
              <a:t>[Clause 4]</a:t>
            </a:r>
            <a:endParaRPr lang="en-AU" dirty="0"/>
          </a:p>
          <a:p>
            <a:pPr lvl="0"/>
            <a:r>
              <a:rPr lang="en-AU" dirty="0" smtClean="0"/>
              <a:t>The </a:t>
            </a:r>
            <a:r>
              <a:rPr lang="en-AU" dirty="0"/>
              <a:t>requirements of Technical Assessments are separated from the requirements of  Valuation Reports; this allows for a more succinct document that reflects its dual </a:t>
            </a:r>
            <a:r>
              <a:rPr lang="en-AU" dirty="0" smtClean="0"/>
              <a:t>purpose</a:t>
            </a:r>
            <a:endParaRPr lang="en-AU" dirty="0"/>
          </a:p>
          <a:p>
            <a:pPr lvl="0"/>
            <a:r>
              <a:rPr lang="en-AU" dirty="0" smtClean="0"/>
              <a:t>The </a:t>
            </a:r>
            <a:r>
              <a:rPr lang="en-AU" dirty="0"/>
              <a:t>terms and definitions are in greater alignment </a:t>
            </a:r>
            <a:r>
              <a:rPr lang="en-AU" dirty="0" smtClean="0"/>
              <a:t>with </a:t>
            </a:r>
            <a:r>
              <a:rPr lang="en-AU" dirty="0"/>
              <a:t>those of the JORC </a:t>
            </a:r>
            <a:r>
              <a:rPr lang="en-AU" dirty="0" smtClean="0"/>
              <a:t>Code, ASIC </a:t>
            </a:r>
            <a:r>
              <a:rPr lang="en-AU" dirty="0"/>
              <a:t>and </a:t>
            </a:r>
            <a:r>
              <a:rPr lang="en-AU" dirty="0" smtClean="0"/>
              <a:t>IVSC.</a:t>
            </a:r>
            <a:endParaRPr lang="en-AU" dirty="0"/>
          </a:p>
          <a:p>
            <a:pPr lvl="0"/>
            <a:r>
              <a:rPr lang="en-AU" dirty="0" smtClean="0"/>
              <a:t>It </a:t>
            </a:r>
            <a:r>
              <a:rPr lang="en-AU" dirty="0"/>
              <a:t>provides guidance on additional reporting </a:t>
            </a:r>
            <a:r>
              <a:rPr lang="en-AU" dirty="0" smtClean="0"/>
              <a:t>requirements, </a:t>
            </a:r>
            <a:r>
              <a:rPr lang="en-AU" dirty="0"/>
              <a:t>such as the Corporation </a:t>
            </a:r>
            <a:r>
              <a:rPr lang="en-AU" dirty="0" smtClean="0"/>
              <a:t>Act, </a:t>
            </a:r>
            <a:r>
              <a:rPr lang="en-AU" dirty="0"/>
              <a:t>ASIC’s regulatory </a:t>
            </a:r>
            <a:r>
              <a:rPr lang="en-AU" dirty="0" smtClean="0"/>
              <a:t>guidelines and </a:t>
            </a:r>
            <a:r>
              <a:rPr lang="en-AU" dirty="0"/>
              <a:t>the </a:t>
            </a:r>
            <a:r>
              <a:rPr lang="en-AU" dirty="0" smtClean="0"/>
              <a:t>ASX </a:t>
            </a:r>
            <a:r>
              <a:rPr lang="en-AU" dirty="0"/>
              <a:t>listing </a:t>
            </a:r>
            <a:r>
              <a:rPr lang="en-AU" dirty="0" smtClean="0"/>
              <a:t>rules</a:t>
            </a:r>
            <a:endParaRPr lang="en-AU" dirty="0"/>
          </a:p>
          <a:p>
            <a:pPr lvl="0"/>
            <a:r>
              <a:rPr lang="en-AU" dirty="0" smtClean="0"/>
              <a:t>Petroleum </a:t>
            </a:r>
            <a:r>
              <a:rPr lang="en-AU" dirty="0"/>
              <a:t>technical assessments and valuations </a:t>
            </a:r>
            <a:r>
              <a:rPr lang="en-AU" dirty="0" smtClean="0"/>
              <a:t>may </a:t>
            </a:r>
            <a:r>
              <a:rPr lang="en-AU" dirty="0"/>
              <a:t>use the VALMIN Code as </a:t>
            </a:r>
            <a:r>
              <a:rPr lang="en-AU" dirty="0" smtClean="0"/>
              <a:t>guidance, </a:t>
            </a:r>
            <a:r>
              <a:rPr lang="en-AU" dirty="0"/>
              <a:t>but it is not </a:t>
            </a:r>
            <a:r>
              <a:rPr lang="en-AU" dirty="0" smtClean="0"/>
              <a:t>mandatory.</a:t>
            </a:r>
            <a:endParaRPr lang="en-AU" dirty="0"/>
          </a:p>
          <a:p>
            <a:endParaRPr lang="en-AU" dirty="0"/>
          </a:p>
        </p:txBody>
      </p:sp>
      <p:sp>
        <p:nvSpPr>
          <p:cNvPr id="5" name="Footer Placeholder 4"/>
          <p:cNvSpPr>
            <a:spLocks noGrp="1"/>
          </p:cNvSpPr>
          <p:nvPr>
            <p:ph type="ftr" sz="quarter" idx="3"/>
          </p:nvPr>
        </p:nvSpPr>
        <p:spPr/>
        <p:txBody>
          <a:bodyPr/>
          <a:lstStyle/>
          <a:p>
            <a:r>
              <a:rPr lang="en-AU" dirty="0" smtClean="0"/>
              <a:t>© VALMIN Committee 2016</a:t>
            </a:r>
            <a:endParaRPr lang="en-AU" dirty="0"/>
          </a:p>
        </p:txBody>
      </p:sp>
      <p:sp>
        <p:nvSpPr>
          <p:cNvPr id="8" name="Slide Number Placeholder 7"/>
          <p:cNvSpPr>
            <a:spLocks noGrp="1"/>
          </p:cNvSpPr>
          <p:nvPr>
            <p:ph type="sldNum" sz="quarter" idx="4"/>
          </p:nvPr>
        </p:nvSpPr>
        <p:spPr/>
        <p:txBody>
          <a:bodyPr/>
          <a:lstStyle/>
          <a:p>
            <a:r>
              <a:rPr lang="en-AU" smtClean="0"/>
              <a:t>Slide </a:t>
            </a:r>
            <a:fld id="{1D55BC2B-B4D9-4416-A89F-90E8A53917A6}" type="slidenum">
              <a:rPr lang="en-AU" smtClean="0"/>
              <a:pPr/>
              <a:t>28</a:t>
            </a:fld>
            <a:endParaRPr lang="en-AU" dirty="0"/>
          </a:p>
        </p:txBody>
      </p:sp>
    </p:spTree>
    <p:extLst>
      <p:ext uri="{BB962C8B-B14F-4D97-AF65-F5344CB8AC3E}">
        <p14:creationId xmlns:p14="http://schemas.microsoft.com/office/powerpoint/2010/main" val="3050873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Independence</a:t>
            </a:r>
            <a:endParaRPr lang="en-AU" dirty="0"/>
          </a:p>
        </p:txBody>
      </p:sp>
      <p:sp>
        <p:nvSpPr>
          <p:cNvPr id="3" name="Content Placeholder 2"/>
          <p:cNvSpPr>
            <a:spLocks noGrp="1"/>
          </p:cNvSpPr>
          <p:nvPr>
            <p:ph idx="1"/>
          </p:nvPr>
        </p:nvSpPr>
        <p:spPr>
          <a:xfrm>
            <a:off x="457200" y="1417638"/>
            <a:ext cx="8229600" cy="4525963"/>
          </a:xfrm>
        </p:spPr>
        <p:txBody>
          <a:bodyPr>
            <a:noAutofit/>
          </a:bodyPr>
          <a:lstStyle/>
          <a:p>
            <a:r>
              <a:rPr lang="en-GB" sz="2400" dirty="0"/>
              <a:t>The requirement for Independence has not been removed – the </a:t>
            </a:r>
            <a:r>
              <a:rPr lang="en-GB" sz="2400" dirty="0" smtClean="0"/>
              <a:t>Principles </a:t>
            </a:r>
            <a:r>
              <a:rPr lang="en-GB" sz="2400" dirty="0"/>
              <a:t>are </a:t>
            </a:r>
            <a:r>
              <a:rPr lang="en-GB" sz="2400" dirty="0" smtClean="0"/>
              <a:t>now consistent </a:t>
            </a:r>
            <a:r>
              <a:rPr lang="en-GB" sz="2400" dirty="0"/>
              <a:t>with JORC, with additional requirements for ‘Reasonableness’ and ‘Independence</a:t>
            </a:r>
            <a:r>
              <a:rPr lang="en-GB" sz="2400" dirty="0" smtClean="0"/>
              <a:t>’ </a:t>
            </a:r>
          </a:p>
          <a:p>
            <a:r>
              <a:rPr lang="en-AU" sz="2400" b="1" dirty="0">
                <a:solidFill>
                  <a:srgbClr val="0000CC"/>
                </a:solidFill>
              </a:rPr>
              <a:t>Independence </a:t>
            </a:r>
            <a:r>
              <a:rPr lang="en-AU" sz="2400" dirty="0">
                <a:solidFill>
                  <a:srgbClr val="0000CC"/>
                </a:solidFill>
              </a:rPr>
              <a:t>or being </a:t>
            </a:r>
            <a:r>
              <a:rPr lang="en-AU" sz="2400" b="1" dirty="0">
                <a:solidFill>
                  <a:srgbClr val="0000CC"/>
                </a:solidFill>
              </a:rPr>
              <a:t>Independent </a:t>
            </a:r>
            <a:r>
              <a:rPr lang="en-AU" sz="2400" dirty="0">
                <a:solidFill>
                  <a:srgbClr val="0000CC"/>
                </a:solidFill>
              </a:rPr>
              <a:t>requires that there is no present or contingent interest in the Mineral Asset(s), nor is there any association with the Commissioning Entity or related parties that is likely to lead to bias. </a:t>
            </a:r>
          </a:p>
          <a:p>
            <a:r>
              <a:rPr lang="en-AU" sz="2400" dirty="0">
                <a:solidFill>
                  <a:srgbClr val="0000CC"/>
                </a:solidFill>
              </a:rPr>
              <a:t>Where the legal definition of Independence or Independent differs from the above, the legal definition takes precedence</a:t>
            </a:r>
            <a:r>
              <a:rPr lang="en-AU" sz="2400" dirty="0" smtClean="0">
                <a:solidFill>
                  <a:srgbClr val="0000CC"/>
                </a:solidFill>
              </a:rPr>
              <a:t>. </a:t>
            </a:r>
            <a:r>
              <a:rPr lang="en-AU" sz="1600" dirty="0" smtClean="0"/>
              <a:t>[Clause 4.2a]</a:t>
            </a:r>
            <a:endParaRPr lang="en-AU" sz="2400" dirty="0" smtClean="0"/>
          </a:p>
          <a:p>
            <a:r>
              <a:rPr lang="en-GB" sz="2400" dirty="0"/>
              <a:t>The Corporations Act and </a:t>
            </a:r>
            <a:r>
              <a:rPr lang="en-GB" sz="2400" dirty="0" smtClean="0"/>
              <a:t>ASIC </a:t>
            </a:r>
            <a:r>
              <a:rPr lang="en-GB" sz="2400" dirty="0"/>
              <a:t>RGs define </a:t>
            </a:r>
            <a:r>
              <a:rPr lang="en-GB" sz="2400" dirty="0" smtClean="0"/>
              <a:t>those transactions </a:t>
            </a:r>
            <a:r>
              <a:rPr lang="en-GB" sz="2400" dirty="0"/>
              <a:t>where independence is </a:t>
            </a:r>
            <a:r>
              <a:rPr lang="en-GB" sz="2400" dirty="0" smtClean="0"/>
              <a:t>required, e.g. Vendor Consideration.</a:t>
            </a:r>
            <a:endParaRPr lang="en-AU" sz="2400"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29</a:t>
            </a:fld>
            <a:endParaRPr lang="en-AU" dirty="0"/>
          </a:p>
        </p:txBody>
      </p:sp>
    </p:spTree>
    <p:extLst>
      <p:ext uri="{BB962C8B-B14F-4D97-AF65-F5344CB8AC3E}">
        <p14:creationId xmlns:p14="http://schemas.microsoft.com/office/powerpoint/2010/main" val="278034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presenters today</a:t>
            </a:r>
            <a:endParaRPr lang="en-AU" dirty="0"/>
          </a:p>
        </p:txBody>
      </p:sp>
      <p:sp>
        <p:nvSpPr>
          <p:cNvPr id="3" name="Content Placeholder 2"/>
          <p:cNvSpPr>
            <a:spLocks noGrp="1"/>
          </p:cNvSpPr>
          <p:nvPr>
            <p:ph idx="1"/>
          </p:nvPr>
        </p:nvSpPr>
        <p:spPr/>
        <p:txBody>
          <a:bodyPr>
            <a:normAutofit/>
          </a:bodyPr>
          <a:lstStyle/>
          <a:p>
            <a:endParaRPr lang="en-AU" sz="4000" dirty="0" smtClean="0">
              <a:solidFill>
                <a:schemeClr val="tx2"/>
              </a:solidFill>
            </a:endParaRPr>
          </a:p>
          <a:p>
            <a:pPr marL="0" indent="0" algn="ctr">
              <a:buNone/>
            </a:pPr>
            <a:r>
              <a:rPr lang="en-AU" sz="4000" dirty="0" smtClean="0"/>
              <a:t>Deborah Lord</a:t>
            </a:r>
          </a:p>
          <a:p>
            <a:pPr marL="0" indent="0" algn="ctr">
              <a:buNone/>
            </a:pPr>
            <a:r>
              <a:rPr lang="en-AU" sz="4000" dirty="0" smtClean="0"/>
              <a:t>Ivy Chen</a:t>
            </a:r>
          </a:p>
          <a:p>
            <a:pPr marL="0" indent="0" algn="ctr">
              <a:buNone/>
            </a:pPr>
            <a:r>
              <a:rPr lang="en-AU" sz="4000" dirty="0" smtClean="0"/>
              <a:t>Matthew </a:t>
            </a:r>
            <a:r>
              <a:rPr lang="en-AU" sz="4000" dirty="0" err="1" smtClean="0"/>
              <a:t>Greentree</a:t>
            </a:r>
            <a:endParaRPr lang="en-AU" sz="4000" dirty="0"/>
          </a:p>
        </p:txBody>
      </p:sp>
      <p:sp>
        <p:nvSpPr>
          <p:cNvPr id="6" name="Footer Placeholder 5"/>
          <p:cNvSpPr>
            <a:spLocks noGrp="1"/>
          </p:cNvSpPr>
          <p:nvPr>
            <p:ph type="ftr" sz="quarter" idx="3"/>
          </p:nvPr>
        </p:nvSpPr>
        <p:spPr/>
        <p:txBody>
          <a:bodyPr/>
          <a:lstStyle/>
          <a:p>
            <a:r>
              <a:rPr lang="en-AU" dirty="0" smtClean="0"/>
              <a:t>© VALMIN Committee 2016</a:t>
            </a:r>
            <a:endParaRPr lang="en-AU" dirty="0"/>
          </a:p>
        </p:txBody>
      </p:sp>
      <p:sp>
        <p:nvSpPr>
          <p:cNvPr id="7" name="Slide Number Placeholder 6"/>
          <p:cNvSpPr>
            <a:spLocks noGrp="1"/>
          </p:cNvSpPr>
          <p:nvPr>
            <p:ph type="sldNum" sz="quarter" idx="4"/>
          </p:nvPr>
        </p:nvSpPr>
        <p:spPr/>
        <p:txBody>
          <a:bodyPr/>
          <a:lstStyle/>
          <a:p>
            <a:r>
              <a:rPr lang="en-AU" smtClean="0"/>
              <a:t>Slide </a:t>
            </a:r>
            <a:fld id="{1D55BC2B-B4D9-4416-A89F-90E8A53917A6}" type="slidenum">
              <a:rPr lang="en-AU" smtClean="0"/>
              <a:pPr/>
              <a:t>3</a:t>
            </a:fld>
            <a:endParaRPr lang="en-AU" dirty="0"/>
          </a:p>
        </p:txBody>
      </p:sp>
    </p:spTree>
    <p:extLst>
      <p:ext uri="{BB962C8B-B14F-4D97-AF65-F5344CB8AC3E}">
        <p14:creationId xmlns:p14="http://schemas.microsoft.com/office/powerpoint/2010/main" val="2667718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New definitions of Value</a:t>
            </a:r>
            <a:endParaRPr lang="en-AU" dirty="0"/>
          </a:p>
        </p:txBody>
      </p:sp>
      <p:sp>
        <p:nvSpPr>
          <p:cNvPr id="3" name="Content Placeholder 2"/>
          <p:cNvSpPr>
            <a:spLocks noGrp="1"/>
          </p:cNvSpPr>
          <p:nvPr>
            <p:ph idx="1"/>
          </p:nvPr>
        </p:nvSpPr>
        <p:spPr/>
        <p:txBody>
          <a:bodyPr>
            <a:normAutofit/>
          </a:bodyPr>
          <a:lstStyle/>
          <a:p>
            <a:pPr marL="0" indent="0">
              <a:buNone/>
            </a:pPr>
            <a:r>
              <a:rPr lang="en-AU" dirty="0" smtClean="0"/>
              <a:t>Technical Value remains unchanged but links intent to IVSC Investment Value:</a:t>
            </a:r>
          </a:p>
          <a:p>
            <a:pPr lvl="1"/>
            <a:r>
              <a:rPr lang="en-AU" sz="2400" b="1" dirty="0">
                <a:solidFill>
                  <a:srgbClr val="0000CC"/>
                </a:solidFill>
              </a:rPr>
              <a:t>Technical Value</a:t>
            </a:r>
            <a:r>
              <a:rPr lang="en-AU" sz="2400" dirty="0">
                <a:solidFill>
                  <a:srgbClr val="0000CC"/>
                </a:solidFill>
              </a:rPr>
              <a:t> is an assessment of a Mineral Asset’s future net economic benefit at the Valuation Date under a set of assumptions deemed most appropriate by a </a:t>
            </a:r>
            <a:r>
              <a:rPr lang="en-AU" sz="2400" dirty="0" smtClean="0">
                <a:solidFill>
                  <a:srgbClr val="0000CC"/>
                </a:solidFill>
              </a:rPr>
              <a:t>Practitioner, </a:t>
            </a:r>
            <a:r>
              <a:rPr lang="en-AU" sz="2400" dirty="0">
                <a:solidFill>
                  <a:srgbClr val="0000CC"/>
                </a:solidFill>
              </a:rPr>
              <a:t>excluding any premium or discount to account for market </a:t>
            </a:r>
            <a:r>
              <a:rPr lang="en-AU" sz="2400" dirty="0" smtClean="0">
                <a:solidFill>
                  <a:srgbClr val="0000CC"/>
                </a:solidFill>
              </a:rPr>
              <a:t>considerations.</a:t>
            </a:r>
            <a:r>
              <a:rPr lang="en-AU" sz="1600" dirty="0" smtClean="0">
                <a:solidFill>
                  <a:srgbClr val="0000CC"/>
                </a:solidFill>
              </a:rPr>
              <a:t> </a:t>
            </a:r>
            <a:r>
              <a:rPr lang="en-AU" sz="1600" dirty="0" smtClean="0"/>
              <a:t>[Clause 8.1]</a:t>
            </a:r>
            <a:endParaRPr lang="en-AU" sz="2400" dirty="0"/>
          </a:p>
          <a:p>
            <a:pPr lvl="1"/>
            <a:r>
              <a:rPr lang="en-AU" sz="2400" b="1" dirty="0" smtClean="0">
                <a:solidFill>
                  <a:srgbClr val="0000CC"/>
                </a:solidFill>
              </a:rPr>
              <a:t>Investment Value</a:t>
            </a:r>
            <a:r>
              <a:rPr lang="en-AU" sz="2400" dirty="0" smtClean="0">
                <a:solidFill>
                  <a:srgbClr val="0000CC"/>
                </a:solidFill>
              </a:rPr>
              <a:t> means </a:t>
            </a:r>
            <a:r>
              <a:rPr lang="en-AU" sz="2400" dirty="0">
                <a:solidFill>
                  <a:srgbClr val="0000CC"/>
                </a:solidFill>
              </a:rPr>
              <a:t>the benefit of an asset to the owner or prospective owner for individual investment or operational </a:t>
            </a:r>
            <a:r>
              <a:rPr lang="en-AU" sz="2400" dirty="0" smtClean="0">
                <a:solidFill>
                  <a:srgbClr val="0000CC"/>
                </a:solidFill>
              </a:rPr>
              <a:t>objectives.</a:t>
            </a:r>
            <a:r>
              <a:rPr lang="en-AU" sz="1600" dirty="0" smtClean="0"/>
              <a:t> [Definitions]</a:t>
            </a:r>
            <a:endParaRPr lang="en-AU" sz="2600" dirty="0" smtClean="0">
              <a:solidFill>
                <a:srgbClr val="0000CC"/>
              </a:solidFill>
            </a:endParaRPr>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30</a:t>
            </a:fld>
            <a:endParaRPr lang="en-AU" dirty="0"/>
          </a:p>
        </p:txBody>
      </p:sp>
    </p:spTree>
    <p:extLst>
      <p:ext uri="{BB962C8B-B14F-4D97-AF65-F5344CB8AC3E}">
        <p14:creationId xmlns:p14="http://schemas.microsoft.com/office/powerpoint/2010/main" val="3352988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Market Value</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dirty="0" smtClean="0"/>
              <a:t>To align with the IVSC, Fair Market Value becomes Market value.  </a:t>
            </a:r>
          </a:p>
          <a:p>
            <a:pPr lvl="1"/>
            <a:r>
              <a:rPr lang="en-AU" sz="2600" b="1" dirty="0">
                <a:solidFill>
                  <a:srgbClr val="0000CC"/>
                </a:solidFill>
              </a:rPr>
              <a:t>Market Value </a:t>
            </a:r>
            <a:r>
              <a:rPr lang="en-AU" sz="2600" dirty="0">
                <a:solidFill>
                  <a:srgbClr val="0000CC"/>
                </a:solidFill>
              </a:rPr>
              <a:t>is the estimated amount (or the cash equivalent of some other consideration) for which the Mineral Asset should exchange on the date of Valuation between a willing buyer and a willing seller in an arm’s length transaction after appropriate marketing where the parties had each acted </a:t>
            </a:r>
            <a:r>
              <a:rPr lang="en-AU" sz="2600" dirty="0" smtClean="0">
                <a:solidFill>
                  <a:srgbClr val="0000CC"/>
                </a:solidFill>
              </a:rPr>
              <a:t>knowledgeably, </a:t>
            </a:r>
            <a:r>
              <a:rPr lang="en-AU" sz="2600" dirty="0">
                <a:solidFill>
                  <a:srgbClr val="0000CC"/>
                </a:solidFill>
              </a:rPr>
              <a:t>prudently and without compulsion</a:t>
            </a:r>
            <a:r>
              <a:rPr lang="en-AU" dirty="0" smtClean="0"/>
              <a:t>. </a:t>
            </a:r>
            <a:r>
              <a:rPr lang="en-AU" sz="1900" dirty="0" smtClean="0"/>
              <a:t>[Clause 8.1]</a:t>
            </a:r>
            <a:endParaRPr lang="en-AU" dirty="0" smtClean="0"/>
          </a:p>
          <a:p>
            <a:pPr marL="0" lvl="1" indent="0">
              <a:buNone/>
            </a:pPr>
            <a:r>
              <a:rPr lang="en-AU" sz="3200" dirty="0" smtClean="0"/>
              <a:t>IVSC has cooperative protocols with IFRS accounting standards.</a:t>
            </a:r>
            <a:endParaRPr lang="en-AU" sz="3200" dirty="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31</a:t>
            </a:fld>
            <a:endParaRPr lang="en-AU" dirty="0"/>
          </a:p>
        </p:txBody>
      </p:sp>
    </p:spTree>
    <p:extLst>
      <p:ext uri="{BB962C8B-B14F-4D97-AF65-F5344CB8AC3E}">
        <p14:creationId xmlns:p14="http://schemas.microsoft.com/office/powerpoint/2010/main" val="723869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New guidance on Valuation Approach</a:t>
            </a:r>
            <a:endParaRPr lang="en-AU" dirty="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32</a:t>
            </a:fld>
            <a:endParaRPr lang="en-AU"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1944" t="2407" r="2963" b="3385"/>
          <a:stretch/>
        </p:blipFill>
        <p:spPr>
          <a:xfrm>
            <a:off x="0" y="1700808"/>
            <a:ext cx="9144000" cy="3401177"/>
          </a:xfrm>
        </p:spPr>
      </p:pic>
    </p:spTree>
    <p:extLst>
      <p:ext uri="{BB962C8B-B14F-4D97-AF65-F5344CB8AC3E}">
        <p14:creationId xmlns:p14="http://schemas.microsoft.com/office/powerpoint/2010/main" val="2014131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Use of Ore Reserves and Mineral </a:t>
            </a:r>
            <a:r>
              <a:rPr lang="en-AU" dirty="0" smtClean="0"/>
              <a:t>Resources</a:t>
            </a:r>
            <a:endParaRPr lang="en-AU" dirty="0"/>
          </a:p>
        </p:txBody>
      </p:sp>
      <p:sp>
        <p:nvSpPr>
          <p:cNvPr id="3" name="Content Placeholder 2"/>
          <p:cNvSpPr>
            <a:spLocks noGrp="1"/>
          </p:cNvSpPr>
          <p:nvPr>
            <p:ph idx="1"/>
          </p:nvPr>
        </p:nvSpPr>
        <p:spPr/>
        <p:txBody>
          <a:bodyPr>
            <a:normAutofit/>
          </a:bodyPr>
          <a:lstStyle/>
          <a:p>
            <a:pPr marL="0" indent="0">
              <a:buNone/>
            </a:pPr>
            <a:r>
              <a:rPr lang="en-AU" sz="2000" dirty="0">
                <a:solidFill>
                  <a:srgbClr val="0000CC"/>
                </a:solidFill>
              </a:rPr>
              <a:t>All Ore Reserves and Mineral Resources </a:t>
            </a:r>
            <a:r>
              <a:rPr lang="en-AU" sz="2000" b="1" dirty="0">
                <a:solidFill>
                  <a:srgbClr val="0000CC"/>
                </a:solidFill>
              </a:rPr>
              <a:t>must </a:t>
            </a:r>
            <a:r>
              <a:rPr lang="en-AU" sz="2000" dirty="0">
                <a:solidFill>
                  <a:srgbClr val="0000CC"/>
                </a:solidFill>
              </a:rPr>
              <a:t>be considered in a Technical Assessment or Valuation. When the Reasonable Grounds Requirement has been met for a Valuation, it is generally acceptable to use all Proved and Probable Ore Reserves in the Income Approach. It may sometimes be appropriate to include other classifications, but these </a:t>
            </a:r>
            <a:r>
              <a:rPr lang="en-AU" sz="2000" b="1" dirty="0">
                <a:solidFill>
                  <a:srgbClr val="0000CC"/>
                </a:solidFill>
              </a:rPr>
              <a:t>must</a:t>
            </a:r>
            <a:r>
              <a:rPr lang="en-AU" sz="2000" dirty="0">
                <a:solidFill>
                  <a:srgbClr val="0000CC"/>
                </a:solidFill>
              </a:rPr>
              <a:t>, subject to the Reasonableness Test:</a:t>
            </a:r>
          </a:p>
          <a:p>
            <a:pPr marL="400050" lvl="1" indent="0">
              <a:buNone/>
            </a:pPr>
            <a:r>
              <a:rPr lang="en-AU" sz="1600" dirty="0">
                <a:solidFill>
                  <a:srgbClr val="0000CC"/>
                </a:solidFill>
              </a:rPr>
              <a:t>(a) meet the minimum reporting requirements of the ASX Listing Rules and guidance, the ASIC Regulatory Guidelines and guidance, and the JORC Code;</a:t>
            </a:r>
          </a:p>
          <a:p>
            <a:pPr marL="400050" lvl="1" indent="0">
              <a:buNone/>
            </a:pPr>
            <a:r>
              <a:rPr lang="en-AU" sz="1600" dirty="0">
                <a:solidFill>
                  <a:srgbClr val="0000CC"/>
                </a:solidFill>
              </a:rPr>
              <a:t>(b) not include Exploration Targets that have not been converted to Production Targets;</a:t>
            </a:r>
          </a:p>
          <a:p>
            <a:pPr marL="400050" lvl="1" indent="0">
              <a:buNone/>
            </a:pPr>
            <a:r>
              <a:rPr lang="en-AU" sz="1600" dirty="0">
                <a:solidFill>
                  <a:srgbClr val="0000CC"/>
                </a:solidFill>
              </a:rPr>
              <a:t>(c) be scheduled for extraction behind Proved and Probable Ore Reserves, where practical to do so;</a:t>
            </a:r>
          </a:p>
          <a:p>
            <a:pPr marL="400050" lvl="1" indent="0">
              <a:buNone/>
            </a:pPr>
            <a:r>
              <a:rPr lang="en-AU" sz="1600" dirty="0">
                <a:solidFill>
                  <a:srgbClr val="0000CC"/>
                </a:solidFill>
              </a:rPr>
              <a:t>(d) include a statement by the Specialist that confirms the appropriateness of the Modifying Factors along with a description of their level of certainty relative to those of a Feasibility Study or Pre-Feasibility Study; and</a:t>
            </a:r>
          </a:p>
          <a:p>
            <a:pPr marL="400050" lvl="1" indent="0">
              <a:buNone/>
            </a:pPr>
            <a:r>
              <a:rPr lang="en-AU" sz="1600" dirty="0">
                <a:solidFill>
                  <a:srgbClr val="0000CC"/>
                </a:solidFill>
              </a:rPr>
              <a:t>(e) be discounted in a manner that is commensurate with the increased uncertainty</a:t>
            </a:r>
            <a:r>
              <a:rPr lang="en-AU" sz="1600" dirty="0" smtClean="0">
                <a:solidFill>
                  <a:srgbClr val="0000CC"/>
                </a:solidFill>
              </a:rPr>
              <a:t>. </a:t>
            </a:r>
            <a:r>
              <a:rPr lang="en-AU" sz="1100" dirty="0" smtClean="0"/>
              <a:t>[Clause 8.5]</a:t>
            </a:r>
            <a:endParaRPr lang="en-AU" sz="1600"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33</a:t>
            </a:fld>
            <a:endParaRPr lang="en-AU" dirty="0"/>
          </a:p>
        </p:txBody>
      </p:sp>
    </p:spTree>
    <p:extLst>
      <p:ext uri="{BB962C8B-B14F-4D97-AF65-F5344CB8AC3E}">
        <p14:creationId xmlns:p14="http://schemas.microsoft.com/office/powerpoint/2010/main" val="76814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Reasonable?</a:t>
            </a:r>
            <a:endParaRPr lang="en-AU" dirty="0"/>
          </a:p>
        </p:txBody>
      </p:sp>
      <p:sp>
        <p:nvSpPr>
          <p:cNvPr id="3" name="Content Placeholder 2"/>
          <p:cNvSpPr>
            <a:spLocks noGrp="1"/>
          </p:cNvSpPr>
          <p:nvPr>
            <p:ph idx="1"/>
          </p:nvPr>
        </p:nvSpPr>
        <p:spPr>
          <a:xfrm>
            <a:off x="467544" y="1412776"/>
            <a:ext cx="8229600" cy="4525963"/>
          </a:xfrm>
        </p:spPr>
        <p:txBody>
          <a:bodyPr>
            <a:noAutofit/>
          </a:bodyPr>
          <a:lstStyle/>
          <a:p>
            <a:r>
              <a:rPr lang="en-AU" sz="2250" b="1" dirty="0">
                <a:solidFill>
                  <a:srgbClr val="0000CC"/>
                </a:solidFill>
              </a:rPr>
              <a:t>Reasonableness </a:t>
            </a:r>
            <a:r>
              <a:rPr lang="en-AU" sz="2250" dirty="0">
                <a:solidFill>
                  <a:srgbClr val="0000CC"/>
                </a:solidFill>
              </a:rPr>
              <a:t>implies that an assessment which is impartial, rational, realistic and logical in its treatment of the inputs to a Valuation or Technical Assessment has been used, to the extent that another Practitioner with the same information would make a similar Technical Assessment or Valuation. Also see Clause 4.1 for guidance on Reasonableness and Reasonableness Test.</a:t>
            </a:r>
          </a:p>
          <a:p>
            <a:r>
              <a:rPr lang="en-AU" sz="2250" b="1" dirty="0">
                <a:solidFill>
                  <a:srgbClr val="0000CC"/>
                </a:solidFill>
              </a:rPr>
              <a:t>Reasonable Grounds Requirement </a:t>
            </a:r>
            <a:r>
              <a:rPr lang="en-AU" sz="2250" dirty="0">
                <a:solidFill>
                  <a:srgbClr val="0000CC"/>
                </a:solidFill>
              </a:rPr>
              <a:t>has the meaning referred to in sections of the Corporations Act and sections of the Australian Securities and Investments Commission Act 2001 that require statements about future matters to be based on reasonable grounds (as of the date of making the statement) or else they will be taken to be misleading.</a:t>
            </a:r>
          </a:p>
          <a:p>
            <a:r>
              <a:rPr lang="en-AU" sz="2250" b="1" dirty="0">
                <a:solidFill>
                  <a:srgbClr val="0000CC"/>
                </a:solidFill>
              </a:rPr>
              <a:t>Reasonableness Test </a:t>
            </a:r>
            <a:r>
              <a:rPr lang="en-AU" sz="2250" dirty="0">
                <a:solidFill>
                  <a:srgbClr val="0000CC"/>
                </a:solidFill>
              </a:rPr>
              <a:t>is defined in clause 4.1(b</a:t>
            </a:r>
            <a:r>
              <a:rPr lang="en-AU" sz="2250" dirty="0" smtClean="0">
                <a:solidFill>
                  <a:srgbClr val="0000CC"/>
                </a:solidFill>
              </a:rPr>
              <a:t>). </a:t>
            </a:r>
            <a:r>
              <a:rPr lang="en-AU" sz="1600" dirty="0" smtClean="0"/>
              <a:t>[all from Definitions p39]</a:t>
            </a:r>
            <a:endParaRPr lang="en-AU" sz="2250"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34</a:t>
            </a:fld>
            <a:endParaRPr lang="en-AU" dirty="0"/>
          </a:p>
        </p:txBody>
      </p:sp>
    </p:spTree>
    <p:extLst>
      <p:ext uri="{BB962C8B-B14F-4D97-AF65-F5344CB8AC3E}">
        <p14:creationId xmlns:p14="http://schemas.microsoft.com/office/powerpoint/2010/main" val="3252389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‘reasonable basis’ principle</a:t>
            </a:r>
            <a:endParaRPr lang="en-AU" dirty="0"/>
          </a:p>
        </p:txBody>
      </p:sp>
      <p:sp>
        <p:nvSpPr>
          <p:cNvPr id="3" name="Content Placeholder 2"/>
          <p:cNvSpPr>
            <a:spLocks noGrp="1"/>
          </p:cNvSpPr>
          <p:nvPr>
            <p:ph idx="1"/>
          </p:nvPr>
        </p:nvSpPr>
        <p:spPr>
          <a:xfrm>
            <a:off x="457200" y="1223684"/>
            <a:ext cx="8229600" cy="4525963"/>
          </a:xfrm>
        </p:spPr>
        <p:txBody>
          <a:bodyPr>
            <a:noAutofit/>
          </a:bodyPr>
          <a:lstStyle/>
          <a:p>
            <a:pPr marL="0" indent="0">
              <a:buNone/>
            </a:pPr>
            <a:r>
              <a:rPr lang="en-AU" sz="2800" dirty="0" smtClean="0">
                <a:solidFill>
                  <a:srgbClr val="0000CC"/>
                </a:solidFill>
              </a:rPr>
              <a:t>Where </a:t>
            </a:r>
            <a:r>
              <a:rPr lang="en-AU" sz="2800" dirty="0">
                <a:solidFill>
                  <a:srgbClr val="0000CC"/>
                </a:solidFill>
              </a:rPr>
              <a:t>a Public Report includes information relating to forecast </a:t>
            </a:r>
            <a:r>
              <a:rPr lang="en-AU" sz="2800" dirty="0" smtClean="0">
                <a:solidFill>
                  <a:srgbClr val="0000CC"/>
                </a:solidFill>
              </a:rPr>
              <a:t>revenue, </a:t>
            </a:r>
            <a:r>
              <a:rPr lang="en-AU" sz="2800" dirty="0">
                <a:solidFill>
                  <a:srgbClr val="0000CC"/>
                </a:solidFill>
              </a:rPr>
              <a:t>it</a:t>
            </a:r>
            <a:r>
              <a:rPr lang="en-AU" sz="2800" b="1" dirty="0">
                <a:solidFill>
                  <a:srgbClr val="0000CC"/>
                </a:solidFill>
              </a:rPr>
              <a:t> must</a:t>
            </a:r>
            <a:r>
              <a:rPr lang="en-AU" sz="2800" dirty="0">
                <a:solidFill>
                  <a:srgbClr val="0000CC"/>
                </a:solidFill>
              </a:rPr>
              <a:t> set out a reasonable basis</a:t>
            </a:r>
            <a:r>
              <a:rPr lang="en-AU" sz="2800" b="1" dirty="0">
                <a:solidFill>
                  <a:srgbClr val="0000CC"/>
                </a:solidFill>
              </a:rPr>
              <a:t> </a:t>
            </a:r>
            <a:r>
              <a:rPr lang="en-AU" sz="2800" dirty="0">
                <a:solidFill>
                  <a:srgbClr val="0000CC"/>
                </a:solidFill>
              </a:rPr>
              <a:t>for price-related assumptions applying to any product(s) derived from the Mineral Asset</a:t>
            </a:r>
            <a:r>
              <a:rPr lang="en-AU" sz="2800" dirty="0" smtClean="0">
                <a:solidFill>
                  <a:srgbClr val="0000CC"/>
                </a:solidFill>
              </a:rPr>
              <a:t>. </a:t>
            </a:r>
            <a:r>
              <a:rPr lang="en-AU" sz="1800" dirty="0" smtClean="0"/>
              <a:t>[Clause 7.6a, para 2]</a:t>
            </a:r>
            <a:endParaRPr lang="en-AU" sz="2800" dirty="0" smtClean="0"/>
          </a:p>
          <a:p>
            <a:r>
              <a:rPr lang="en-AU" sz="2800" dirty="0" smtClean="0"/>
              <a:t>This differs for each specific circumstance </a:t>
            </a:r>
          </a:p>
          <a:p>
            <a:r>
              <a:rPr lang="en-AU" sz="2800" dirty="0" smtClean="0"/>
              <a:t>It can be tested in courts</a:t>
            </a:r>
          </a:p>
          <a:p>
            <a:r>
              <a:rPr lang="en-AU" sz="2800" dirty="0" smtClean="0"/>
              <a:t>Guidelines as to what might be considered ‘reasonable basis’ are broadly provided in the VALMIN Code (2015) but practitioners are referred to Clause 8.3 for many sources of literature on </a:t>
            </a:r>
            <a:r>
              <a:rPr lang="en-AU" sz="2800" dirty="0"/>
              <a:t>valuation in the minerals </a:t>
            </a:r>
            <a:r>
              <a:rPr lang="en-AU" sz="2800" dirty="0" smtClean="0"/>
              <a:t>sector.</a:t>
            </a:r>
          </a:p>
          <a:p>
            <a:endParaRPr lang="en-AU" sz="2800" dirty="0" smtClean="0">
              <a:solidFill>
                <a:srgbClr val="FFC000"/>
              </a:solidFill>
            </a:endParaRPr>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35</a:t>
            </a:fld>
            <a:endParaRPr lang="en-AU" dirty="0"/>
          </a:p>
        </p:txBody>
      </p:sp>
    </p:spTree>
    <p:extLst>
      <p:ext uri="{BB962C8B-B14F-4D97-AF65-F5344CB8AC3E}">
        <p14:creationId xmlns:p14="http://schemas.microsoft.com/office/powerpoint/2010/main" val="3184156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Oil and gas</a:t>
            </a:r>
            <a:endParaRPr lang="en-AU" dirty="0"/>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0000CC"/>
                </a:solidFill>
              </a:rPr>
              <a:t>Petroleum </a:t>
            </a:r>
            <a:r>
              <a:rPr lang="en-US" sz="2400" b="1" dirty="0">
                <a:solidFill>
                  <a:srgbClr val="0000CC"/>
                </a:solidFill>
              </a:rPr>
              <a:t>Resources Management </a:t>
            </a:r>
            <a:r>
              <a:rPr lang="en-US" sz="2400" b="1" dirty="0" smtClean="0">
                <a:solidFill>
                  <a:srgbClr val="0000CC"/>
                </a:solidFill>
              </a:rPr>
              <a:t>System </a:t>
            </a:r>
            <a:r>
              <a:rPr lang="en-US" sz="2400" dirty="0" smtClean="0">
                <a:solidFill>
                  <a:srgbClr val="0000CC"/>
                </a:solidFill>
              </a:rPr>
              <a:t>The </a:t>
            </a:r>
            <a:r>
              <a:rPr lang="en-US" sz="2400" dirty="0" err="1">
                <a:solidFill>
                  <a:srgbClr val="0000CC"/>
                </a:solidFill>
              </a:rPr>
              <a:t>SPE-PRMS</a:t>
            </a:r>
            <a:r>
              <a:rPr lang="en-US" sz="2400" dirty="0">
                <a:solidFill>
                  <a:srgbClr val="0000CC"/>
                </a:solidFill>
              </a:rPr>
              <a:t> is the petroleum industry’s global standard for resource and reserve classification and reporting. </a:t>
            </a:r>
            <a:r>
              <a:rPr lang="en-US" sz="2400" dirty="0" err="1">
                <a:solidFill>
                  <a:srgbClr val="0000CC"/>
                </a:solidFill>
              </a:rPr>
              <a:t>SPE-PRMS</a:t>
            </a:r>
            <a:r>
              <a:rPr lang="en-US" sz="2400" dirty="0">
                <a:solidFill>
                  <a:srgbClr val="0000CC"/>
                </a:solidFill>
              </a:rPr>
              <a:t> is referenced in Chapter 5 of the ASX Listing Rules, and Public Reports concerning petroleum exploration, resources or reserves must be prepared in accordance with that system. </a:t>
            </a:r>
            <a:r>
              <a:rPr lang="en-US" sz="1800" dirty="0" smtClean="0"/>
              <a:t>[Clause 1.2e]</a:t>
            </a:r>
            <a:endParaRPr lang="en-US" sz="2400" dirty="0" smtClean="0"/>
          </a:p>
          <a:p>
            <a:pPr marL="0" indent="0">
              <a:buNone/>
            </a:pPr>
            <a:r>
              <a:rPr lang="en-AU" sz="2400" dirty="0"/>
              <a:t>PESA is unable to comply with the </a:t>
            </a:r>
            <a:r>
              <a:rPr lang="en-AU" sz="2400" dirty="0" err="1"/>
              <a:t>RPO</a:t>
            </a:r>
            <a:r>
              <a:rPr lang="en-AU" sz="2400" dirty="0"/>
              <a:t> requirement and </a:t>
            </a:r>
            <a:r>
              <a:rPr lang="en-AU" sz="2400" dirty="0" smtClean="0"/>
              <a:t>because </a:t>
            </a:r>
            <a:r>
              <a:rPr lang="en-AU" sz="2400" dirty="0" err="1" smtClean="0"/>
              <a:t>SPE</a:t>
            </a:r>
            <a:r>
              <a:rPr lang="en-AU" sz="2400" dirty="0" smtClean="0"/>
              <a:t> </a:t>
            </a:r>
            <a:r>
              <a:rPr lang="en-AU" sz="2400" dirty="0"/>
              <a:t>is a world-wide </a:t>
            </a:r>
            <a:r>
              <a:rPr lang="en-AU" sz="2400" dirty="0" smtClean="0"/>
              <a:t>organisation it will </a:t>
            </a:r>
            <a:r>
              <a:rPr lang="en-AU" sz="2400" dirty="0"/>
              <a:t>not mandate the use of </a:t>
            </a:r>
            <a:r>
              <a:rPr lang="en-AU" sz="2400" dirty="0" smtClean="0"/>
              <a:t>the VALMIN Code.</a:t>
            </a:r>
            <a:endParaRPr lang="en-AU" sz="2400" dirty="0"/>
          </a:p>
          <a:p>
            <a:endParaRPr lang="en-AU" dirty="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36</a:t>
            </a:fld>
            <a:endParaRPr lang="en-AU" dirty="0"/>
          </a:p>
        </p:txBody>
      </p:sp>
    </p:spTree>
    <p:extLst>
      <p:ext uri="{BB962C8B-B14F-4D97-AF65-F5344CB8AC3E}">
        <p14:creationId xmlns:p14="http://schemas.microsoft.com/office/powerpoint/2010/main" val="1389625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terms in VALMIN Code (2015)</a:t>
            </a:r>
            <a:endParaRPr lang="en-AU" dirty="0"/>
          </a:p>
        </p:txBody>
      </p:sp>
      <p:sp>
        <p:nvSpPr>
          <p:cNvPr id="3" name="Content Placeholder 2"/>
          <p:cNvSpPr>
            <a:spLocks noGrp="1"/>
          </p:cNvSpPr>
          <p:nvPr>
            <p:ph idx="1"/>
          </p:nvPr>
        </p:nvSpPr>
        <p:spPr>
          <a:xfrm>
            <a:off x="467544" y="1484784"/>
            <a:ext cx="8229600" cy="4525963"/>
          </a:xfrm>
        </p:spPr>
        <p:txBody>
          <a:bodyPr>
            <a:noAutofit/>
          </a:bodyPr>
          <a:lstStyle/>
          <a:p>
            <a:pPr marL="57150" indent="0">
              <a:buNone/>
            </a:pPr>
            <a:r>
              <a:rPr lang="en-AU" sz="1900" dirty="0" smtClean="0">
                <a:solidFill>
                  <a:srgbClr val="0000CC"/>
                </a:solidFill>
              </a:rPr>
              <a:t>A </a:t>
            </a:r>
            <a:r>
              <a:rPr lang="en-AU" sz="1900" b="1" dirty="0">
                <a:solidFill>
                  <a:srgbClr val="0000CC"/>
                </a:solidFill>
              </a:rPr>
              <a:t>Practitioner </a:t>
            </a:r>
            <a:r>
              <a:rPr lang="en-AU" sz="1900" dirty="0">
                <a:solidFill>
                  <a:srgbClr val="0000CC"/>
                </a:solidFill>
              </a:rPr>
              <a:t>is an Expert as defined in the Corporations Act, who prepares a Public Report on a Technical Assessment or Valuation Report for Mineral Assets or Securities. This collective term includes Specialists and Securities </a:t>
            </a:r>
            <a:r>
              <a:rPr lang="en-AU" sz="1900" dirty="0" smtClean="0">
                <a:solidFill>
                  <a:srgbClr val="0000CC"/>
                </a:solidFill>
              </a:rPr>
              <a:t>Experts.</a:t>
            </a:r>
          </a:p>
          <a:p>
            <a:pPr marL="0" indent="0">
              <a:buNone/>
            </a:pPr>
            <a:r>
              <a:rPr lang="en-AU" sz="1900" dirty="0">
                <a:solidFill>
                  <a:srgbClr val="0000CC"/>
                </a:solidFill>
              </a:rPr>
              <a:t>The following categories of Expert are recognised and are broadly aligned with ASIC Regulatory Guide 112:</a:t>
            </a:r>
          </a:p>
          <a:p>
            <a:pPr lvl="1"/>
            <a:r>
              <a:rPr lang="en-AU" sz="1900" b="1" dirty="0" smtClean="0">
                <a:solidFill>
                  <a:srgbClr val="0000CC"/>
                </a:solidFill>
              </a:rPr>
              <a:t>Specialists</a:t>
            </a:r>
            <a:r>
              <a:rPr lang="en-AU" sz="1900" dirty="0" smtClean="0">
                <a:solidFill>
                  <a:srgbClr val="0000CC"/>
                </a:solidFill>
              </a:rPr>
              <a:t> </a:t>
            </a:r>
            <a:r>
              <a:rPr lang="en-AU" sz="1900" dirty="0">
                <a:solidFill>
                  <a:srgbClr val="0000CC"/>
                </a:solidFill>
              </a:rPr>
              <a:t>are persons whose </a:t>
            </a:r>
            <a:r>
              <a:rPr lang="en-AU" sz="1900" dirty="0" smtClean="0">
                <a:solidFill>
                  <a:srgbClr val="0000CC"/>
                </a:solidFill>
              </a:rPr>
              <a:t>profession, </a:t>
            </a:r>
            <a:r>
              <a:rPr lang="en-AU" sz="1900" dirty="0">
                <a:solidFill>
                  <a:srgbClr val="0000CC"/>
                </a:solidFill>
              </a:rPr>
              <a:t>reputation and relevant industry experience in a technical discipline (such as </a:t>
            </a:r>
            <a:r>
              <a:rPr lang="en-AU" sz="1900" dirty="0" smtClean="0">
                <a:solidFill>
                  <a:srgbClr val="0000CC"/>
                </a:solidFill>
              </a:rPr>
              <a:t>geology, </a:t>
            </a:r>
            <a:r>
              <a:rPr lang="en-AU" sz="1900" dirty="0">
                <a:solidFill>
                  <a:srgbClr val="0000CC"/>
                </a:solidFill>
              </a:rPr>
              <a:t>mine engineering or metallurgy) provides them with the authority to assess or value Mineral </a:t>
            </a:r>
            <a:r>
              <a:rPr lang="en-AU" sz="1900" dirty="0" smtClean="0">
                <a:solidFill>
                  <a:srgbClr val="0000CC"/>
                </a:solidFill>
              </a:rPr>
              <a:t>Assets, </a:t>
            </a:r>
            <a:r>
              <a:rPr lang="en-AU" sz="1900" dirty="0">
                <a:solidFill>
                  <a:srgbClr val="0000CC"/>
                </a:solidFill>
              </a:rPr>
              <a:t>and who prepare and accept responsibility for a Public Report. </a:t>
            </a:r>
          </a:p>
          <a:p>
            <a:pPr lvl="1"/>
            <a:r>
              <a:rPr lang="en-AU" sz="1900" b="1" dirty="0">
                <a:solidFill>
                  <a:srgbClr val="0000CC"/>
                </a:solidFill>
              </a:rPr>
              <a:t>Securities Experts</a:t>
            </a:r>
            <a:r>
              <a:rPr lang="en-AU" sz="1900" dirty="0">
                <a:solidFill>
                  <a:srgbClr val="0000CC"/>
                </a:solidFill>
              </a:rPr>
              <a:t> are persons whose </a:t>
            </a:r>
            <a:r>
              <a:rPr lang="en-AU" sz="1900" dirty="0" smtClean="0">
                <a:solidFill>
                  <a:srgbClr val="0000CC"/>
                </a:solidFill>
              </a:rPr>
              <a:t>profession, </a:t>
            </a:r>
            <a:r>
              <a:rPr lang="en-AU" sz="1900" dirty="0">
                <a:solidFill>
                  <a:srgbClr val="0000CC"/>
                </a:solidFill>
              </a:rPr>
              <a:t>reputation or experience provides them with the authority to assess or value </a:t>
            </a:r>
            <a:r>
              <a:rPr lang="en-AU" sz="1900" dirty="0" smtClean="0">
                <a:solidFill>
                  <a:srgbClr val="0000CC"/>
                </a:solidFill>
              </a:rPr>
              <a:t>Securities, </a:t>
            </a:r>
            <a:r>
              <a:rPr lang="en-AU" sz="1900" dirty="0">
                <a:solidFill>
                  <a:srgbClr val="0000CC"/>
                </a:solidFill>
              </a:rPr>
              <a:t>and who prepare and accept responsibility for a Public Report</a:t>
            </a:r>
            <a:r>
              <a:rPr lang="en-AU" sz="1900" dirty="0" smtClean="0">
                <a:solidFill>
                  <a:srgbClr val="0000CC"/>
                </a:solidFill>
              </a:rPr>
              <a:t>. </a:t>
            </a:r>
            <a:r>
              <a:rPr lang="en-AU" sz="1600" dirty="0" smtClean="0"/>
              <a:t>[Clause 2]</a:t>
            </a:r>
          </a:p>
          <a:p>
            <a:pPr lvl="1"/>
            <a:r>
              <a:rPr lang="en-AU" sz="1600" dirty="0" smtClean="0"/>
              <a:t>AND note that …</a:t>
            </a:r>
            <a:endParaRPr lang="en-AU" sz="1900" dirty="0" smtClean="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37</a:t>
            </a:fld>
            <a:endParaRPr lang="en-AU" dirty="0"/>
          </a:p>
        </p:txBody>
      </p:sp>
    </p:spTree>
    <p:extLst>
      <p:ext uri="{BB962C8B-B14F-4D97-AF65-F5344CB8AC3E}">
        <p14:creationId xmlns:p14="http://schemas.microsoft.com/office/powerpoint/2010/main" val="949832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Licences are required where securities (shares) are valued</a:t>
            </a:r>
            <a:endParaRPr lang="en-AU" dirty="0"/>
          </a:p>
        </p:txBody>
      </p:sp>
      <p:sp>
        <p:nvSpPr>
          <p:cNvPr id="3" name="Content Placeholder 2"/>
          <p:cNvSpPr>
            <a:spLocks noGrp="1"/>
          </p:cNvSpPr>
          <p:nvPr>
            <p:ph idx="1"/>
          </p:nvPr>
        </p:nvSpPr>
        <p:spPr/>
        <p:txBody>
          <a:bodyPr>
            <a:normAutofit/>
          </a:bodyPr>
          <a:lstStyle/>
          <a:p>
            <a:pPr marL="57150" indent="0">
              <a:buNone/>
            </a:pPr>
            <a:r>
              <a:rPr lang="en-AU" sz="2400" dirty="0">
                <a:solidFill>
                  <a:srgbClr val="0000CC"/>
                </a:solidFill>
              </a:rPr>
              <a:t>Where a Securities Expert participates in a Valuation of, or is seen to be providing advice in relation to, Mineral Securities (as opposed to the valuation of the underlying related Mineral Assets) or provides a Vendor Consideration Opinion, they </a:t>
            </a:r>
            <a:r>
              <a:rPr lang="en-AU" sz="2400" b="1" dirty="0">
                <a:solidFill>
                  <a:srgbClr val="0000CC"/>
                </a:solidFill>
              </a:rPr>
              <a:t>must </a:t>
            </a:r>
            <a:r>
              <a:rPr lang="en-AU" sz="2400" dirty="0">
                <a:solidFill>
                  <a:srgbClr val="0000CC"/>
                </a:solidFill>
              </a:rPr>
              <a:t>hold appropriate financial licences. In Australia, this is an </a:t>
            </a:r>
            <a:r>
              <a:rPr lang="en-AU" sz="2400" dirty="0" err="1">
                <a:solidFill>
                  <a:srgbClr val="0000CC"/>
                </a:solidFill>
              </a:rPr>
              <a:t>AFSL</a:t>
            </a:r>
            <a:r>
              <a:rPr lang="en-AU" sz="2400" dirty="0">
                <a:solidFill>
                  <a:srgbClr val="0000CC"/>
                </a:solidFill>
              </a:rPr>
              <a:t> as required by Chapter 7 of the Corporations </a:t>
            </a:r>
            <a:r>
              <a:rPr lang="en-AU" sz="2400" dirty="0" smtClean="0">
                <a:solidFill>
                  <a:srgbClr val="0000CC"/>
                </a:solidFill>
              </a:rPr>
              <a:t>Act.</a:t>
            </a:r>
            <a:r>
              <a:rPr lang="en-AU" sz="2400" dirty="0" smtClean="0"/>
              <a:t> </a:t>
            </a:r>
            <a:r>
              <a:rPr lang="en-AU" sz="1800" dirty="0" smtClean="0"/>
              <a:t>[Clause 2.2, p10 </a:t>
            </a:r>
            <a:r>
              <a:rPr lang="en-AU" sz="1800" dirty="0"/>
              <a:t>para </a:t>
            </a:r>
            <a:r>
              <a:rPr lang="en-AU" sz="1800" dirty="0" smtClean="0"/>
              <a:t>6]</a:t>
            </a:r>
            <a:endParaRPr lang="en-AU" sz="1900" dirty="0"/>
          </a:p>
          <a:p>
            <a:pPr marL="0" indent="0">
              <a:buNone/>
            </a:pPr>
            <a:r>
              <a:rPr lang="en-AU" sz="2400" dirty="0"/>
              <a:t>Securities Experts are required to hold an Australian Financial Services Licence </a:t>
            </a:r>
            <a:r>
              <a:rPr lang="en-AU" sz="2400" dirty="0" smtClean="0"/>
              <a:t>(</a:t>
            </a:r>
            <a:r>
              <a:rPr lang="en-AU" sz="2400" dirty="0" err="1" smtClean="0"/>
              <a:t>RG</a:t>
            </a:r>
            <a:r>
              <a:rPr lang="en-AU" sz="2400" dirty="0" smtClean="0"/>
              <a:t> 111.121)</a:t>
            </a:r>
          </a:p>
          <a:p>
            <a:pPr marL="0" indent="0">
              <a:buNone/>
            </a:pPr>
            <a:r>
              <a:rPr lang="en-AU" sz="2400" dirty="0" smtClean="0"/>
              <a:t>A Vendor Consideration Opinion is an opinion about the value of the shares or financial instruments being offered by the Vendor as part of the proposed transaction.</a:t>
            </a:r>
            <a:endParaRPr lang="en-AU" sz="2400" dirty="0"/>
          </a:p>
          <a:p>
            <a:endParaRPr lang="en-AU"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38</a:t>
            </a:fld>
            <a:endParaRPr lang="en-AU" dirty="0"/>
          </a:p>
        </p:txBody>
      </p:sp>
    </p:spTree>
    <p:extLst>
      <p:ext uri="{BB962C8B-B14F-4D97-AF65-F5344CB8AC3E}">
        <p14:creationId xmlns:p14="http://schemas.microsoft.com/office/powerpoint/2010/main" val="3763956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New definitions</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dirty="0" smtClean="0"/>
              <a:t>Materiality </a:t>
            </a:r>
            <a:r>
              <a:rPr lang="en-AU" dirty="0"/>
              <a:t>now reflects the JORC Code (2012) definition:</a:t>
            </a:r>
            <a:r>
              <a:rPr lang="en-AU" dirty="0" smtClean="0">
                <a:solidFill>
                  <a:srgbClr val="FFC000"/>
                </a:solidFill>
              </a:rPr>
              <a:t>  </a:t>
            </a:r>
          </a:p>
          <a:p>
            <a:pPr lvl="1"/>
            <a:r>
              <a:rPr lang="en-AU" sz="2000" strike="sngStrike" dirty="0"/>
              <a:t>Material/Materiality</a:t>
            </a:r>
            <a:r>
              <a:rPr lang="en-AU" sz="2000" strike="sngStrike" baseline="30000" dirty="0"/>
              <a:t>D16</a:t>
            </a:r>
            <a:r>
              <a:rPr lang="en-AU" sz="2000" strike="sngStrike" dirty="0"/>
              <a:t> means that: (a) the contents and conclusions of a Report; (b) any contributing </a:t>
            </a:r>
            <a:r>
              <a:rPr lang="en-AU" sz="2000" strike="sngStrike" dirty="0" smtClean="0"/>
              <a:t>assessment, </a:t>
            </a:r>
            <a:r>
              <a:rPr lang="en-AU" sz="2000" strike="sngStrike" dirty="0"/>
              <a:t>calculation or the like; and (c) data and information are of such importance that their inclusion or omission from a Technical Assessment or Valuation may result in a reader of the Report reaching a different conclusion than would otherwise be the case</a:t>
            </a:r>
            <a:r>
              <a:rPr lang="en-AU" sz="2000" strike="sngStrike" dirty="0" smtClean="0"/>
              <a:t>.</a:t>
            </a:r>
            <a:r>
              <a:rPr lang="en-AU" sz="2000" dirty="0" smtClean="0"/>
              <a:t> </a:t>
            </a:r>
            <a:r>
              <a:rPr lang="en-AU" sz="1700" dirty="0" smtClean="0"/>
              <a:t>[VALMIN 2005, Clause 16]</a:t>
            </a:r>
          </a:p>
          <a:p>
            <a:pPr lvl="1"/>
            <a:r>
              <a:rPr lang="en-AU" sz="2100" b="1" dirty="0" smtClean="0">
                <a:solidFill>
                  <a:srgbClr val="0000CC"/>
                </a:solidFill>
              </a:rPr>
              <a:t>Materiality</a:t>
            </a:r>
            <a:r>
              <a:rPr lang="en-AU" sz="2100" dirty="0" smtClean="0">
                <a:solidFill>
                  <a:srgbClr val="0000CC"/>
                </a:solidFill>
              </a:rPr>
              <a:t> </a:t>
            </a:r>
            <a:r>
              <a:rPr lang="en-AU" sz="2100" dirty="0">
                <a:solidFill>
                  <a:srgbClr val="0000CC"/>
                </a:solidFill>
              </a:rPr>
              <a:t>or being </a:t>
            </a:r>
            <a:r>
              <a:rPr lang="en-AU" sz="2100" b="1" dirty="0">
                <a:solidFill>
                  <a:srgbClr val="0000CC"/>
                </a:solidFill>
              </a:rPr>
              <a:t>Material</a:t>
            </a:r>
            <a:r>
              <a:rPr lang="en-AU" sz="2100" dirty="0">
                <a:solidFill>
                  <a:srgbClr val="0000CC"/>
                </a:solidFill>
              </a:rPr>
              <a:t> requires that a Public Report contains all the relevant information that investors and their professional advisors would reasonably </a:t>
            </a:r>
            <a:r>
              <a:rPr lang="en-AU" sz="2100" dirty="0" smtClean="0">
                <a:solidFill>
                  <a:srgbClr val="0000CC"/>
                </a:solidFill>
              </a:rPr>
              <a:t>require, </a:t>
            </a:r>
            <a:r>
              <a:rPr lang="en-AU" sz="2100" dirty="0">
                <a:solidFill>
                  <a:srgbClr val="0000CC"/>
                </a:solidFill>
              </a:rPr>
              <a:t>and reasonably expect to find in the </a:t>
            </a:r>
            <a:r>
              <a:rPr lang="en-AU" sz="2100" dirty="0" smtClean="0">
                <a:solidFill>
                  <a:srgbClr val="0000CC"/>
                </a:solidFill>
              </a:rPr>
              <a:t>report, </a:t>
            </a:r>
            <a:r>
              <a:rPr lang="en-AU" sz="2100" dirty="0">
                <a:solidFill>
                  <a:srgbClr val="0000CC"/>
                </a:solidFill>
              </a:rPr>
              <a:t>for the purpose of making a reasoned and balanced judgement regarding the Technical Assessment or Mineral Asset Valuation being reported</a:t>
            </a:r>
            <a:r>
              <a:rPr lang="en-AU" sz="2100" dirty="0" smtClean="0">
                <a:solidFill>
                  <a:srgbClr val="0000CC"/>
                </a:solidFill>
              </a:rPr>
              <a:t>.</a:t>
            </a:r>
            <a:r>
              <a:rPr lang="en-AU" sz="1700" dirty="0" smtClean="0">
                <a:solidFill>
                  <a:srgbClr val="0000CC"/>
                </a:solidFill>
              </a:rPr>
              <a:t> </a:t>
            </a:r>
            <a:r>
              <a:rPr lang="en-AU" sz="1700" dirty="0" smtClean="0"/>
              <a:t>[VALMIN 2015, Clause 3.2a</a:t>
            </a:r>
            <a:r>
              <a:rPr lang="en-AU" sz="1700" dirty="0"/>
              <a:t>]</a:t>
            </a:r>
            <a:endParaRPr lang="en-AU" sz="1700" dirty="0" smtClean="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39</a:t>
            </a:fld>
            <a:endParaRPr lang="en-AU" dirty="0"/>
          </a:p>
        </p:txBody>
      </p:sp>
    </p:spTree>
    <p:extLst>
      <p:ext uri="{BB962C8B-B14F-4D97-AF65-F5344CB8AC3E}">
        <p14:creationId xmlns:p14="http://schemas.microsoft.com/office/powerpoint/2010/main" val="3324133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History Overview </a:t>
            </a:r>
            <a:endParaRPr lang="en-AU" dirty="0"/>
          </a:p>
        </p:txBody>
      </p:sp>
      <p:sp>
        <p:nvSpPr>
          <p:cNvPr id="3" name="Content Placeholder 2"/>
          <p:cNvSpPr>
            <a:spLocks noGrp="1"/>
          </p:cNvSpPr>
          <p:nvPr>
            <p:ph idx="1"/>
          </p:nvPr>
        </p:nvSpPr>
        <p:spPr/>
        <p:txBody>
          <a:bodyPr>
            <a:normAutofit fontScale="62500" lnSpcReduction="20000"/>
          </a:bodyPr>
          <a:lstStyle/>
          <a:p>
            <a:pPr marL="0" indent="0">
              <a:buNone/>
            </a:pPr>
            <a:r>
              <a:rPr lang="en-AU" b="1" dirty="0"/>
              <a:t>WHY DID WE CHANGE THE CODE</a:t>
            </a:r>
            <a:endParaRPr lang="en-AU" dirty="0"/>
          </a:p>
          <a:p>
            <a:r>
              <a:rPr lang="en-AU" dirty="0" smtClean="0"/>
              <a:t>2005 </a:t>
            </a:r>
            <a:r>
              <a:rPr lang="en-AU" dirty="0"/>
              <a:t>was the last </a:t>
            </a:r>
            <a:r>
              <a:rPr lang="en-AU" dirty="0" smtClean="0"/>
              <a:t>update and much has </a:t>
            </a:r>
            <a:r>
              <a:rPr lang="en-AU" dirty="0"/>
              <a:t>changed</a:t>
            </a:r>
          </a:p>
          <a:p>
            <a:r>
              <a:rPr lang="en-AU" dirty="0" smtClean="0"/>
              <a:t>Guidance </a:t>
            </a:r>
            <a:r>
              <a:rPr lang="en-AU" dirty="0"/>
              <a:t>by ASX and ASIC has materially increased</a:t>
            </a:r>
          </a:p>
          <a:p>
            <a:r>
              <a:rPr lang="en-AU" dirty="0" smtClean="0"/>
              <a:t>JORC </a:t>
            </a:r>
            <a:r>
              <a:rPr lang="en-AU" dirty="0"/>
              <a:t>was </a:t>
            </a:r>
            <a:r>
              <a:rPr lang="en-AU" dirty="0" smtClean="0"/>
              <a:t>to be and has been updated</a:t>
            </a:r>
            <a:r>
              <a:rPr lang="en-AU" dirty="0"/>
              <a:t>, leading to misalignment in definitions and some new concepts</a:t>
            </a:r>
          </a:p>
          <a:p>
            <a:r>
              <a:rPr lang="en-AU" dirty="0" smtClean="0"/>
              <a:t>Increased </a:t>
            </a:r>
            <a:r>
              <a:rPr lang="en-AU" dirty="0"/>
              <a:t>focus by ASIC on Exploration Targets and Production Targets</a:t>
            </a:r>
          </a:p>
          <a:p>
            <a:r>
              <a:rPr lang="en-AU" dirty="0" smtClean="0"/>
              <a:t>Clamp </a:t>
            </a:r>
            <a:r>
              <a:rPr lang="en-AU" dirty="0"/>
              <a:t>down by ASIC on what is Reasonable/ Reasonableness</a:t>
            </a:r>
          </a:p>
          <a:p>
            <a:r>
              <a:rPr lang="en-AU" dirty="0" smtClean="0"/>
              <a:t>Previous </a:t>
            </a:r>
            <a:r>
              <a:rPr lang="en-AU" dirty="0"/>
              <a:t>Code rolled together Technical Assessment and Valuation and we believed it confused what should have been clearer</a:t>
            </a:r>
          </a:p>
          <a:p>
            <a:r>
              <a:rPr lang="en-AU" dirty="0" smtClean="0"/>
              <a:t>We </a:t>
            </a:r>
            <a:r>
              <a:rPr lang="en-AU" dirty="0"/>
              <a:t>now cross reference JORC and use same definitions</a:t>
            </a:r>
          </a:p>
          <a:p>
            <a:r>
              <a:rPr lang="en-AU" dirty="0" smtClean="0"/>
              <a:t>We </a:t>
            </a:r>
            <a:r>
              <a:rPr lang="en-AU" dirty="0"/>
              <a:t>have adopted helpful guidance from SAMVAL and CIMVAL</a:t>
            </a:r>
          </a:p>
          <a:p>
            <a:r>
              <a:rPr lang="en-AU" dirty="0" smtClean="0"/>
              <a:t>We </a:t>
            </a:r>
            <a:r>
              <a:rPr lang="en-AU" dirty="0"/>
              <a:t>have used language that harmonises VALMIN </a:t>
            </a:r>
            <a:r>
              <a:rPr lang="en-AU" dirty="0" smtClean="0"/>
              <a:t>to the International Valuation Standards Council (IVSC) and </a:t>
            </a:r>
            <a:r>
              <a:rPr lang="en-AU" dirty="0"/>
              <a:t>we commenced the process of harmonising language across</a:t>
            </a:r>
            <a:r>
              <a:rPr lang="en-AU" u="sng" dirty="0"/>
              <a:t> all</a:t>
            </a:r>
            <a:r>
              <a:rPr lang="en-AU" dirty="0"/>
              <a:t> existing Codes.</a:t>
            </a:r>
          </a:p>
          <a:p>
            <a:endParaRPr lang="en-AU"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4</a:t>
            </a:fld>
            <a:endParaRPr lang="en-AU" dirty="0"/>
          </a:p>
        </p:txBody>
      </p:sp>
    </p:spTree>
    <p:extLst>
      <p:ext uri="{BB962C8B-B14F-4D97-AF65-F5344CB8AC3E}">
        <p14:creationId xmlns:p14="http://schemas.microsoft.com/office/powerpoint/2010/main" val="4194548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New definitions in VALMIN Code (2015)</a:t>
            </a:r>
            <a:endParaRPr lang="en-AU" dirty="0"/>
          </a:p>
        </p:txBody>
      </p:sp>
      <p:sp>
        <p:nvSpPr>
          <p:cNvPr id="3" name="Content Placeholder 2"/>
          <p:cNvSpPr>
            <a:spLocks noGrp="1"/>
          </p:cNvSpPr>
          <p:nvPr>
            <p:ph idx="1"/>
          </p:nvPr>
        </p:nvSpPr>
        <p:spPr/>
        <p:txBody>
          <a:bodyPr>
            <a:normAutofit fontScale="92500"/>
          </a:bodyPr>
          <a:lstStyle/>
          <a:p>
            <a:pPr marL="0" indent="0">
              <a:buNone/>
            </a:pPr>
            <a:r>
              <a:rPr lang="en-AU" dirty="0" smtClean="0"/>
              <a:t>Competence now reflects the JORC Code (2012) definition</a:t>
            </a:r>
            <a:r>
              <a:rPr lang="en-AU" dirty="0"/>
              <a:t>:</a:t>
            </a:r>
            <a:endParaRPr lang="en-AU" dirty="0" smtClean="0">
              <a:solidFill>
                <a:srgbClr val="FFC000"/>
              </a:solidFill>
            </a:endParaRPr>
          </a:p>
          <a:p>
            <a:pPr lvl="1"/>
            <a:r>
              <a:rPr lang="en-AU" sz="2400" strike="sngStrike" dirty="0" smtClean="0">
                <a:solidFill>
                  <a:srgbClr val="0000CC"/>
                </a:solidFill>
              </a:rPr>
              <a:t>Competence/Competent</a:t>
            </a:r>
            <a:r>
              <a:rPr lang="en-AU" sz="2400" strike="sngStrike" baseline="30000" dirty="0" smtClean="0">
                <a:solidFill>
                  <a:srgbClr val="0000CC"/>
                </a:solidFill>
              </a:rPr>
              <a:t>D7</a:t>
            </a:r>
            <a:r>
              <a:rPr lang="en-AU" sz="2400" strike="sngStrike" dirty="0" smtClean="0">
                <a:solidFill>
                  <a:srgbClr val="0000CC"/>
                </a:solidFill>
              </a:rPr>
              <a:t> </a:t>
            </a:r>
            <a:r>
              <a:rPr lang="en-AU" sz="2400" strike="sngStrike" dirty="0">
                <a:solidFill>
                  <a:srgbClr val="0000CC"/>
                </a:solidFill>
              </a:rPr>
              <a:t>means having relevant </a:t>
            </a:r>
            <a:r>
              <a:rPr lang="en-AU" sz="2400" strike="sngStrike" dirty="0" smtClean="0">
                <a:solidFill>
                  <a:srgbClr val="0000CC"/>
                </a:solidFill>
              </a:rPr>
              <a:t>education, qualifications, experience, </a:t>
            </a:r>
            <a:r>
              <a:rPr lang="en-AU" sz="2400" strike="sngStrike" dirty="0">
                <a:solidFill>
                  <a:srgbClr val="0000CC"/>
                </a:solidFill>
              </a:rPr>
              <a:t>professional expertise and holding appropriate licences (where required) so as to have a reputation that gives authority to statements made in relation to particular matters</a:t>
            </a:r>
            <a:r>
              <a:rPr lang="en-AU" sz="2400" strike="sngStrike" dirty="0" smtClean="0">
                <a:solidFill>
                  <a:srgbClr val="0000CC"/>
                </a:solidFill>
              </a:rPr>
              <a:t>. </a:t>
            </a:r>
            <a:r>
              <a:rPr lang="en-AU" sz="1700" dirty="0" smtClean="0"/>
              <a:t>[VALMIN 2005, Clause 18]</a:t>
            </a:r>
          </a:p>
          <a:p>
            <a:pPr lvl="1"/>
            <a:r>
              <a:rPr lang="en-AU" sz="2400" dirty="0" smtClean="0">
                <a:solidFill>
                  <a:srgbClr val="0000CC"/>
                </a:solidFill>
              </a:rPr>
              <a:t>Competence </a:t>
            </a:r>
            <a:r>
              <a:rPr lang="en-AU" sz="2400" dirty="0">
                <a:solidFill>
                  <a:srgbClr val="0000CC"/>
                </a:solidFill>
              </a:rPr>
              <a:t>or being Competent requires that the Public Report is based on work that is the responsibility of a suitably qualified and experienced person who is subject to an enforceable professional Code of </a:t>
            </a:r>
            <a:r>
              <a:rPr lang="en-AU" sz="2400" dirty="0" smtClean="0">
                <a:solidFill>
                  <a:srgbClr val="0000CC"/>
                </a:solidFill>
              </a:rPr>
              <a:t>Ethics. </a:t>
            </a:r>
            <a:r>
              <a:rPr lang="en-AU" sz="1700" dirty="0" smtClean="0"/>
              <a:t>[VALMIN 2015, Clause 3.1a</a:t>
            </a:r>
            <a:r>
              <a:rPr lang="en-AU" sz="1700" dirty="0"/>
              <a:t>]</a:t>
            </a:r>
            <a:endParaRPr lang="en-AU" sz="1700" dirty="0" smtClean="0">
              <a:solidFill>
                <a:srgbClr val="0000CC"/>
              </a:solidFill>
            </a:endParaRPr>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40</a:t>
            </a:fld>
            <a:endParaRPr lang="en-AU" dirty="0"/>
          </a:p>
        </p:txBody>
      </p:sp>
    </p:spTree>
    <p:extLst>
      <p:ext uri="{BB962C8B-B14F-4D97-AF65-F5344CB8AC3E}">
        <p14:creationId xmlns:p14="http://schemas.microsoft.com/office/powerpoint/2010/main" val="1189641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New definitions in VALMIN Code (2015)</a:t>
            </a:r>
            <a:endParaRPr lang="en-AU" dirty="0"/>
          </a:p>
        </p:txBody>
      </p:sp>
      <p:sp>
        <p:nvSpPr>
          <p:cNvPr id="3" name="Content Placeholder 2"/>
          <p:cNvSpPr>
            <a:spLocks noGrp="1"/>
          </p:cNvSpPr>
          <p:nvPr>
            <p:ph idx="1"/>
          </p:nvPr>
        </p:nvSpPr>
        <p:spPr/>
        <p:txBody>
          <a:bodyPr>
            <a:normAutofit fontScale="85000" lnSpcReduction="10000"/>
          </a:bodyPr>
          <a:lstStyle/>
          <a:p>
            <a:pPr marL="0" indent="0">
              <a:buNone/>
            </a:pPr>
            <a:r>
              <a:rPr lang="en-AU" dirty="0" smtClean="0"/>
              <a:t>Transparency </a:t>
            </a:r>
            <a:r>
              <a:rPr lang="en-AU" dirty="0"/>
              <a:t>now reflects the JORC Code (2012) </a:t>
            </a:r>
            <a:r>
              <a:rPr lang="en-AU" dirty="0" smtClean="0"/>
              <a:t>definition:</a:t>
            </a:r>
            <a:r>
              <a:rPr lang="en-AU" dirty="0" smtClean="0">
                <a:solidFill>
                  <a:srgbClr val="FFC000"/>
                </a:solidFill>
              </a:rPr>
              <a:t>  </a:t>
            </a:r>
          </a:p>
          <a:p>
            <a:pPr lvl="1"/>
            <a:r>
              <a:rPr lang="en-AU" sz="2400" strike="sngStrike" dirty="0" smtClean="0">
                <a:solidFill>
                  <a:srgbClr val="0000CC"/>
                </a:solidFill>
              </a:rPr>
              <a:t>Transparency/Transparent</a:t>
            </a:r>
            <a:r>
              <a:rPr lang="en-AU" sz="2400" strike="sngStrike" baseline="30000" dirty="0" smtClean="0">
                <a:solidFill>
                  <a:srgbClr val="0000CC"/>
                </a:solidFill>
              </a:rPr>
              <a:t>D38</a:t>
            </a:r>
            <a:r>
              <a:rPr lang="en-AU" sz="2400" strike="sngStrike" dirty="0" smtClean="0">
                <a:solidFill>
                  <a:srgbClr val="0000CC"/>
                </a:solidFill>
              </a:rPr>
              <a:t> </a:t>
            </a:r>
            <a:r>
              <a:rPr lang="en-AU" sz="2400" strike="sngStrike" dirty="0">
                <a:solidFill>
                  <a:srgbClr val="0000CC"/>
                </a:solidFill>
              </a:rPr>
              <a:t>literally means “easily seen </a:t>
            </a:r>
            <a:r>
              <a:rPr lang="en-AU" sz="2400" strike="sngStrike" dirty="0" smtClean="0">
                <a:solidFill>
                  <a:srgbClr val="0000CC"/>
                </a:solidFill>
              </a:rPr>
              <a:t>through, </a:t>
            </a:r>
            <a:r>
              <a:rPr lang="en-AU" sz="2400" strike="sngStrike" dirty="0">
                <a:solidFill>
                  <a:srgbClr val="0000CC"/>
                </a:solidFill>
              </a:rPr>
              <a:t>clear and </a:t>
            </a:r>
            <a:r>
              <a:rPr lang="en-AU" sz="2400" strike="sngStrike" dirty="0" smtClean="0">
                <a:solidFill>
                  <a:srgbClr val="0000CC"/>
                </a:solidFill>
              </a:rPr>
              <a:t>unmistakable, </a:t>
            </a:r>
            <a:r>
              <a:rPr lang="en-AU" sz="2400" strike="sngStrike" dirty="0">
                <a:solidFill>
                  <a:srgbClr val="0000CC"/>
                </a:solidFill>
              </a:rPr>
              <a:t>free from affectation and disguise.” For the purposes of the VALMIN </a:t>
            </a:r>
            <a:r>
              <a:rPr lang="en-AU" sz="2400" strike="sngStrike" dirty="0" smtClean="0">
                <a:solidFill>
                  <a:srgbClr val="0000CC"/>
                </a:solidFill>
              </a:rPr>
              <a:t>Code, </a:t>
            </a:r>
            <a:r>
              <a:rPr lang="en-AU" sz="2400" strike="sngStrike" dirty="0">
                <a:solidFill>
                  <a:srgbClr val="0000CC"/>
                </a:solidFill>
              </a:rPr>
              <a:t>these qualities must apply to the data and information used as the basis of a Valuation or a Technical </a:t>
            </a:r>
            <a:r>
              <a:rPr lang="en-AU" sz="2400" strike="sngStrike" dirty="0" smtClean="0">
                <a:solidFill>
                  <a:srgbClr val="0000CC"/>
                </a:solidFill>
              </a:rPr>
              <a:t>Assessment, </a:t>
            </a:r>
            <a:r>
              <a:rPr lang="en-AU" sz="2400" strike="sngStrike" dirty="0">
                <a:solidFill>
                  <a:srgbClr val="0000CC"/>
                </a:solidFill>
              </a:rPr>
              <a:t>including the assessment of </a:t>
            </a:r>
            <a:r>
              <a:rPr lang="en-AU" sz="2400" strike="sngStrike" dirty="0" smtClean="0">
                <a:solidFill>
                  <a:srgbClr val="0000CC"/>
                </a:solidFill>
              </a:rPr>
              <a:t>resources/reserves, mining, </a:t>
            </a:r>
            <a:r>
              <a:rPr lang="en-AU" sz="2400" strike="sngStrike" dirty="0">
                <a:solidFill>
                  <a:srgbClr val="0000CC"/>
                </a:solidFill>
              </a:rPr>
              <a:t>processing and marketing </a:t>
            </a:r>
            <a:r>
              <a:rPr lang="en-AU" sz="2400" strike="sngStrike" dirty="0" smtClean="0">
                <a:solidFill>
                  <a:srgbClr val="0000CC"/>
                </a:solidFill>
              </a:rPr>
              <a:t>issues, </a:t>
            </a:r>
            <a:r>
              <a:rPr lang="en-AU" sz="2400" strike="sngStrike" dirty="0">
                <a:solidFill>
                  <a:srgbClr val="0000CC"/>
                </a:solidFill>
              </a:rPr>
              <a:t>the valuation approach adopted and the methodology or methodologies </a:t>
            </a:r>
            <a:r>
              <a:rPr lang="en-AU" sz="2400" strike="sngStrike" dirty="0" smtClean="0">
                <a:solidFill>
                  <a:srgbClr val="0000CC"/>
                </a:solidFill>
              </a:rPr>
              <a:t>used, </a:t>
            </a:r>
            <a:r>
              <a:rPr lang="en-AU" sz="2400" strike="sngStrike" dirty="0">
                <a:solidFill>
                  <a:srgbClr val="0000CC"/>
                </a:solidFill>
              </a:rPr>
              <a:t>all of which must be clearly set out in the Report</a:t>
            </a:r>
            <a:r>
              <a:rPr lang="en-AU" sz="2400" dirty="0" smtClean="0">
                <a:solidFill>
                  <a:srgbClr val="0000CC"/>
                </a:solidFill>
              </a:rPr>
              <a:t>. </a:t>
            </a:r>
            <a:r>
              <a:rPr lang="en-AU" sz="1900" dirty="0" smtClean="0"/>
              <a:t>[VALMIN 2005, Clause 28]</a:t>
            </a:r>
            <a:endParaRPr lang="en-AU" sz="2400" dirty="0" smtClean="0"/>
          </a:p>
          <a:p>
            <a:pPr lvl="1"/>
            <a:r>
              <a:rPr lang="en-AU" sz="2400" b="1" dirty="0">
                <a:solidFill>
                  <a:srgbClr val="0000CC"/>
                </a:solidFill>
              </a:rPr>
              <a:t>Transparency</a:t>
            </a:r>
            <a:r>
              <a:rPr lang="en-AU" sz="2400" dirty="0">
                <a:solidFill>
                  <a:srgbClr val="0000CC"/>
                </a:solidFill>
              </a:rPr>
              <a:t> or being </a:t>
            </a:r>
            <a:r>
              <a:rPr lang="en-AU" sz="2400" b="1" dirty="0">
                <a:solidFill>
                  <a:srgbClr val="0000CC"/>
                </a:solidFill>
              </a:rPr>
              <a:t>Transparent</a:t>
            </a:r>
            <a:r>
              <a:rPr lang="en-AU" sz="2400" dirty="0">
                <a:solidFill>
                  <a:srgbClr val="0000CC"/>
                </a:solidFill>
              </a:rPr>
              <a:t> requires that the reader of a Public Report is provided with sufficient </a:t>
            </a:r>
            <a:r>
              <a:rPr lang="en-AU" sz="2400" dirty="0" smtClean="0">
                <a:solidFill>
                  <a:srgbClr val="0000CC"/>
                </a:solidFill>
              </a:rPr>
              <a:t>information, </a:t>
            </a:r>
            <a:r>
              <a:rPr lang="en-AU" sz="2400" dirty="0">
                <a:solidFill>
                  <a:srgbClr val="0000CC"/>
                </a:solidFill>
              </a:rPr>
              <a:t>the presentation of which is clear and </a:t>
            </a:r>
            <a:r>
              <a:rPr lang="en-AU" sz="2400" dirty="0" smtClean="0">
                <a:solidFill>
                  <a:srgbClr val="0000CC"/>
                </a:solidFill>
              </a:rPr>
              <a:t>unambiguous, </a:t>
            </a:r>
            <a:r>
              <a:rPr lang="en-AU" sz="2400" dirty="0">
                <a:solidFill>
                  <a:srgbClr val="0000CC"/>
                </a:solidFill>
              </a:rPr>
              <a:t>to understand the report and not be misled by this information or by omission of Material information</a:t>
            </a:r>
            <a:r>
              <a:rPr lang="en-AU" sz="2400" dirty="0" smtClean="0">
                <a:solidFill>
                  <a:srgbClr val="0000CC"/>
                </a:solidFill>
              </a:rPr>
              <a:t>. </a:t>
            </a:r>
            <a:r>
              <a:rPr lang="en-AU" sz="1900" dirty="0" smtClean="0"/>
              <a:t>[VALMIN 2015, Clause 3.3a</a:t>
            </a:r>
            <a:r>
              <a:rPr lang="en-AU" sz="1900" dirty="0"/>
              <a:t>]</a:t>
            </a:r>
            <a:r>
              <a:rPr lang="en-AU" sz="2400" dirty="0" smtClean="0">
                <a:solidFill>
                  <a:srgbClr val="0000CC"/>
                </a:solidFill>
              </a:rPr>
              <a:t> </a:t>
            </a:r>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41</a:t>
            </a:fld>
            <a:endParaRPr lang="en-AU" dirty="0"/>
          </a:p>
        </p:txBody>
      </p:sp>
    </p:spTree>
    <p:extLst>
      <p:ext uri="{BB962C8B-B14F-4D97-AF65-F5344CB8AC3E}">
        <p14:creationId xmlns:p14="http://schemas.microsoft.com/office/powerpoint/2010/main" val="26109001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New definitions in VALMIN Code (2015)</a:t>
            </a:r>
            <a:endParaRPr lang="en-AU" dirty="0"/>
          </a:p>
        </p:txBody>
      </p:sp>
      <p:sp>
        <p:nvSpPr>
          <p:cNvPr id="3" name="Content Placeholder 2"/>
          <p:cNvSpPr>
            <a:spLocks noGrp="1"/>
          </p:cNvSpPr>
          <p:nvPr>
            <p:ph idx="1"/>
          </p:nvPr>
        </p:nvSpPr>
        <p:spPr/>
        <p:txBody>
          <a:bodyPr>
            <a:normAutofit fontScale="62500" lnSpcReduction="20000"/>
          </a:bodyPr>
          <a:lstStyle/>
          <a:p>
            <a:pPr marL="0" indent="0">
              <a:buNone/>
            </a:pPr>
            <a:r>
              <a:rPr lang="en-AU" sz="3700" dirty="0">
                <a:solidFill>
                  <a:srgbClr val="0000CC"/>
                </a:solidFill>
              </a:rPr>
              <a:t>A Specialist </a:t>
            </a:r>
            <a:r>
              <a:rPr lang="en-AU" sz="3700" b="1" dirty="0" smtClean="0">
                <a:solidFill>
                  <a:srgbClr val="0000CC"/>
                </a:solidFill>
              </a:rPr>
              <a:t>must</a:t>
            </a:r>
            <a:r>
              <a:rPr lang="en-AU" sz="3700" dirty="0" smtClean="0">
                <a:solidFill>
                  <a:srgbClr val="0000CC"/>
                </a:solidFill>
              </a:rPr>
              <a:t>:  </a:t>
            </a:r>
            <a:endParaRPr lang="en-AU" sz="3700" dirty="0">
              <a:solidFill>
                <a:srgbClr val="0000CC"/>
              </a:solidFill>
            </a:endParaRPr>
          </a:p>
          <a:p>
            <a:pPr marL="914400" lvl="1" indent="-457200">
              <a:buAutoNum type="alphaLcParenBoth"/>
            </a:pPr>
            <a:r>
              <a:rPr lang="en-AU" sz="2700" dirty="0" smtClean="0">
                <a:solidFill>
                  <a:srgbClr val="0000CC"/>
                </a:solidFill>
              </a:rPr>
              <a:t>be </a:t>
            </a:r>
            <a:r>
              <a:rPr lang="en-AU" sz="2700" dirty="0">
                <a:solidFill>
                  <a:srgbClr val="0000CC"/>
                </a:solidFill>
              </a:rPr>
              <a:t>Competent </a:t>
            </a:r>
            <a:r>
              <a:rPr lang="en-AU" sz="2700" dirty="0" smtClean="0">
                <a:solidFill>
                  <a:srgbClr val="0000CC"/>
                </a:solidFill>
              </a:rPr>
              <a:t>in, </a:t>
            </a:r>
            <a:r>
              <a:rPr lang="en-AU" sz="2700" dirty="0">
                <a:solidFill>
                  <a:srgbClr val="0000CC"/>
                </a:solidFill>
              </a:rPr>
              <a:t>and have had at least five years of recent and relevant industry experience in relation </a:t>
            </a:r>
            <a:r>
              <a:rPr lang="en-AU" sz="2700" dirty="0" smtClean="0">
                <a:solidFill>
                  <a:srgbClr val="0000CC"/>
                </a:solidFill>
              </a:rPr>
              <a:t>to, </a:t>
            </a:r>
            <a:r>
              <a:rPr lang="en-AU" sz="2700" dirty="0">
                <a:solidFill>
                  <a:srgbClr val="0000CC"/>
                </a:solidFill>
              </a:rPr>
              <a:t>the specific Mineral Asset to be reported upon; </a:t>
            </a:r>
            <a:endParaRPr lang="en-AU" sz="2700" dirty="0" smtClean="0">
              <a:solidFill>
                <a:srgbClr val="0000CC"/>
              </a:solidFill>
            </a:endParaRPr>
          </a:p>
          <a:p>
            <a:pPr marL="914400" lvl="1" indent="-457200">
              <a:buAutoNum type="alphaLcParenBoth"/>
            </a:pPr>
            <a:r>
              <a:rPr lang="en-AU" sz="2700" dirty="0" smtClean="0">
                <a:solidFill>
                  <a:srgbClr val="0000CC"/>
                </a:solidFill>
              </a:rPr>
              <a:t>have </a:t>
            </a:r>
            <a:r>
              <a:rPr lang="en-AU" sz="2700" dirty="0">
                <a:solidFill>
                  <a:srgbClr val="0000CC"/>
                </a:solidFill>
              </a:rPr>
              <a:t>at least five years of recent and relevant experience in Technical </a:t>
            </a:r>
            <a:r>
              <a:rPr lang="en-AU" sz="2700" dirty="0" smtClean="0">
                <a:solidFill>
                  <a:srgbClr val="0000CC"/>
                </a:solidFill>
              </a:rPr>
              <a:t>Assessment, </a:t>
            </a:r>
            <a:r>
              <a:rPr lang="en-AU" sz="2700" dirty="0">
                <a:solidFill>
                  <a:srgbClr val="0000CC"/>
                </a:solidFill>
              </a:rPr>
              <a:t>and where a Valuation is being </a:t>
            </a:r>
            <a:r>
              <a:rPr lang="en-AU" sz="2700" dirty="0" smtClean="0">
                <a:solidFill>
                  <a:srgbClr val="0000CC"/>
                </a:solidFill>
              </a:rPr>
              <a:t>prepared, </a:t>
            </a:r>
            <a:r>
              <a:rPr lang="en-AU" sz="2700" dirty="0">
                <a:solidFill>
                  <a:srgbClr val="0000CC"/>
                </a:solidFill>
              </a:rPr>
              <a:t>have at least an additional five years (totalling a minimum of ten years) of recent and relevant experience in the valuation of Mineral Assets; </a:t>
            </a:r>
            <a:endParaRPr lang="en-AU" sz="2700" dirty="0" smtClean="0">
              <a:solidFill>
                <a:srgbClr val="0000CC"/>
              </a:solidFill>
            </a:endParaRPr>
          </a:p>
          <a:p>
            <a:pPr marL="914400" lvl="1" indent="-457200">
              <a:buAutoNum type="alphaLcParenBoth"/>
            </a:pPr>
            <a:r>
              <a:rPr lang="en-AU" sz="2700" dirty="0" smtClean="0">
                <a:solidFill>
                  <a:srgbClr val="0000CC"/>
                </a:solidFill>
              </a:rPr>
              <a:t>be </a:t>
            </a:r>
            <a:r>
              <a:rPr lang="en-AU" sz="2700" dirty="0">
                <a:solidFill>
                  <a:srgbClr val="0000CC"/>
                </a:solidFill>
              </a:rPr>
              <a:t>a member of a Professional Organisation with an enforceable professional Code of Ethics and understand that a violation of the VALMIN Code may result in an investigation in accordance with the rules of the Professional Organisation; and </a:t>
            </a:r>
            <a:r>
              <a:rPr lang="en-AU" sz="2700" dirty="0" smtClean="0">
                <a:solidFill>
                  <a:srgbClr val="0000CC"/>
                </a:solidFill>
              </a:rPr>
              <a:t> </a:t>
            </a:r>
          </a:p>
          <a:p>
            <a:pPr marL="914400" lvl="1" indent="-457200">
              <a:buAutoNum type="alphaLcParenBoth"/>
            </a:pPr>
            <a:r>
              <a:rPr lang="en-AU" sz="2700" dirty="0" smtClean="0">
                <a:solidFill>
                  <a:srgbClr val="0000CC"/>
                </a:solidFill>
              </a:rPr>
              <a:t>be </a:t>
            </a:r>
            <a:r>
              <a:rPr lang="en-AU" sz="2700" dirty="0">
                <a:solidFill>
                  <a:srgbClr val="0000CC"/>
                </a:solidFill>
              </a:rPr>
              <a:t>familiar with the VALMIN </a:t>
            </a:r>
            <a:r>
              <a:rPr lang="en-AU" sz="2700" dirty="0" smtClean="0">
                <a:solidFill>
                  <a:srgbClr val="0000CC"/>
                </a:solidFill>
              </a:rPr>
              <a:t>Code, </a:t>
            </a:r>
            <a:r>
              <a:rPr lang="en-AU" sz="2700" dirty="0">
                <a:solidFill>
                  <a:srgbClr val="0000CC"/>
                </a:solidFill>
              </a:rPr>
              <a:t>the JORC </a:t>
            </a:r>
            <a:r>
              <a:rPr lang="en-AU" sz="2700" dirty="0" smtClean="0">
                <a:solidFill>
                  <a:srgbClr val="0000CC"/>
                </a:solidFill>
              </a:rPr>
              <a:t>Code, </a:t>
            </a:r>
            <a:r>
              <a:rPr lang="en-AU" sz="2700" dirty="0">
                <a:solidFill>
                  <a:srgbClr val="0000CC"/>
                </a:solidFill>
              </a:rPr>
              <a:t>the relevant requirements of the Corporations </a:t>
            </a:r>
            <a:r>
              <a:rPr lang="en-AU" sz="2700" dirty="0" smtClean="0">
                <a:solidFill>
                  <a:srgbClr val="0000CC"/>
                </a:solidFill>
              </a:rPr>
              <a:t>Act, </a:t>
            </a:r>
            <a:r>
              <a:rPr lang="en-AU" sz="2700" dirty="0">
                <a:solidFill>
                  <a:srgbClr val="0000CC"/>
                </a:solidFill>
              </a:rPr>
              <a:t>the public policies of </a:t>
            </a:r>
            <a:r>
              <a:rPr lang="en-AU" sz="2700" dirty="0" smtClean="0">
                <a:solidFill>
                  <a:srgbClr val="0000CC"/>
                </a:solidFill>
              </a:rPr>
              <a:t>ASIC, </a:t>
            </a:r>
            <a:r>
              <a:rPr lang="en-AU" sz="2700" dirty="0">
                <a:solidFill>
                  <a:srgbClr val="0000CC"/>
                </a:solidFill>
              </a:rPr>
              <a:t>the ASX or other recognised Securities </a:t>
            </a:r>
            <a:r>
              <a:rPr lang="en-AU" sz="2700" dirty="0" smtClean="0">
                <a:solidFill>
                  <a:srgbClr val="0000CC"/>
                </a:solidFill>
              </a:rPr>
              <a:t>exchanges, </a:t>
            </a:r>
            <a:r>
              <a:rPr lang="en-AU" sz="2700" dirty="0">
                <a:solidFill>
                  <a:srgbClr val="0000CC"/>
                </a:solidFill>
              </a:rPr>
              <a:t>and court decisions that may be relevant to the Public Report being prepared</a:t>
            </a:r>
            <a:r>
              <a:rPr lang="en-AU" sz="2700" dirty="0" smtClean="0">
                <a:solidFill>
                  <a:srgbClr val="0000CC"/>
                </a:solidFill>
              </a:rPr>
              <a:t>. </a:t>
            </a:r>
            <a:r>
              <a:rPr lang="en-AU" sz="2400" dirty="0" smtClean="0"/>
              <a:t>[Clause 2.2]</a:t>
            </a:r>
          </a:p>
          <a:p>
            <a:r>
              <a:rPr lang="en-AU" sz="3600" dirty="0" smtClean="0"/>
              <a:t>5 years for Technical Assessments mirrors the JORC requirement</a:t>
            </a:r>
          </a:p>
          <a:p>
            <a:r>
              <a:rPr lang="en-AU" sz="3600" dirty="0" smtClean="0"/>
              <a:t>Additional 5 years for valuation reflects a requirement to be Competent in additional skill sets.</a:t>
            </a:r>
            <a:endParaRPr lang="en-AU" sz="3600" dirty="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42</a:t>
            </a:fld>
            <a:endParaRPr lang="en-AU" dirty="0"/>
          </a:p>
        </p:txBody>
      </p:sp>
    </p:spTree>
    <p:extLst>
      <p:ext uri="{BB962C8B-B14F-4D97-AF65-F5344CB8AC3E}">
        <p14:creationId xmlns:p14="http://schemas.microsoft.com/office/powerpoint/2010/main" val="6373724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 you need to do?</a:t>
            </a:r>
          </a:p>
        </p:txBody>
      </p:sp>
      <p:sp>
        <p:nvSpPr>
          <p:cNvPr id="3" name="Content Placeholder 2"/>
          <p:cNvSpPr>
            <a:spLocks noGrp="1"/>
          </p:cNvSpPr>
          <p:nvPr>
            <p:ph idx="1"/>
          </p:nvPr>
        </p:nvSpPr>
        <p:spPr/>
        <p:txBody>
          <a:bodyPr>
            <a:normAutofit fontScale="70000" lnSpcReduction="20000"/>
          </a:bodyPr>
          <a:lstStyle/>
          <a:p>
            <a:pPr marL="0" indent="0" algn="ctr">
              <a:buNone/>
            </a:pPr>
            <a:r>
              <a:rPr lang="en-AU" sz="4000" b="1" dirty="0" smtClean="0">
                <a:solidFill>
                  <a:srgbClr val="FF0000"/>
                </a:solidFill>
              </a:rPr>
              <a:t>READ THE CODE</a:t>
            </a:r>
          </a:p>
          <a:p>
            <a:pPr marL="0" indent="0">
              <a:buNone/>
            </a:pPr>
            <a:r>
              <a:rPr lang="en-AU" dirty="0" smtClean="0"/>
              <a:t>Comply with the VALMIN Code and all other regulatory obligations</a:t>
            </a:r>
          </a:p>
          <a:p>
            <a:endParaRPr lang="en-AU" dirty="0"/>
          </a:p>
          <a:p>
            <a:r>
              <a:rPr lang="en-AU" dirty="0" smtClean="0"/>
              <a:t>Sign off: </a:t>
            </a:r>
            <a:r>
              <a:rPr lang="en-US" dirty="0" smtClean="0">
                <a:solidFill>
                  <a:srgbClr val="0000CC"/>
                </a:solidFill>
              </a:rPr>
              <a:t>A </a:t>
            </a:r>
            <a:r>
              <a:rPr lang="en-US" dirty="0">
                <a:solidFill>
                  <a:srgbClr val="0000CC"/>
                </a:solidFill>
              </a:rPr>
              <a:t>Practitioner </a:t>
            </a:r>
            <a:r>
              <a:rPr lang="en-US" b="1" dirty="0">
                <a:solidFill>
                  <a:srgbClr val="0000CC"/>
                </a:solidFill>
              </a:rPr>
              <a:t>must </a:t>
            </a:r>
            <a:r>
              <a:rPr lang="en-US" dirty="0">
                <a:solidFill>
                  <a:srgbClr val="0000CC"/>
                </a:solidFill>
              </a:rPr>
              <a:t>not sign a Public Report unless the Commissioning Entity has confirmed in writing that: (</a:t>
            </a:r>
            <a:r>
              <a:rPr lang="en-US" dirty="0" smtClean="0">
                <a:solidFill>
                  <a:srgbClr val="0000CC"/>
                </a:solidFill>
              </a:rPr>
              <a:t>a) full, </a:t>
            </a:r>
            <a:r>
              <a:rPr lang="en-US" dirty="0">
                <a:solidFill>
                  <a:srgbClr val="0000CC"/>
                </a:solidFill>
              </a:rPr>
              <a:t>accurate and true disclosure of all Material information has been made to the Practitioner; (b)	all necessary access to the Commissioning Entity’s personnel and records has been assured; (c) whether any information from the Commissioning Entity is confidential; and (d)	the integrity of the Practitioner and the conclusion of the Public Report has not been compromised.</a:t>
            </a:r>
            <a:endParaRPr lang="en-AU" dirty="0">
              <a:solidFill>
                <a:srgbClr val="0000CC"/>
              </a:solidFill>
            </a:endParaRPr>
          </a:p>
          <a:p>
            <a:r>
              <a:rPr lang="en-US" dirty="0" smtClean="0">
                <a:solidFill>
                  <a:srgbClr val="0000CC"/>
                </a:solidFill>
              </a:rPr>
              <a:t>The </a:t>
            </a:r>
            <a:r>
              <a:rPr lang="en-US" dirty="0">
                <a:solidFill>
                  <a:srgbClr val="0000CC"/>
                </a:solidFill>
              </a:rPr>
              <a:t>Practitioner </a:t>
            </a:r>
            <a:r>
              <a:rPr lang="en-US" b="1" dirty="0">
                <a:solidFill>
                  <a:srgbClr val="0000CC"/>
                </a:solidFill>
              </a:rPr>
              <a:t>must </a:t>
            </a:r>
            <a:r>
              <a:rPr lang="en-US" dirty="0">
                <a:solidFill>
                  <a:srgbClr val="0000CC"/>
                </a:solidFill>
              </a:rPr>
              <a:t>be provided with a draft of the Public Report so that the Practitioner can consent in writing to the form and context in which the Practitioner’s report will appear.</a:t>
            </a:r>
            <a:r>
              <a:rPr lang="en-AU" dirty="0">
                <a:solidFill>
                  <a:srgbClr val="0000CC"/>
                </a:solidFill>
              </a:rPr>
              <a:t> </a:t>
            </a:r>
            <a:r>
              <a:rPr lang="en-AU" sz="2600" dirty="0" smtClean="0"/>
              <a:t>[Clause 12.5 p36]</a:t>
            </a:r>
            <a:endParaRPr lang="en-AU" sz="2600" dirty="0"/>
          </a:p>
          <a:p>
            <a:endParaRPr lang="en-AU" dirty="0" smtClean="0"/>
          </a:p>
        </p:txBody>
      </p:sp>
      <p:sp>
        <p:nvSpPr>
          <p:cNvPr id="5" name="Footer Placeholder 4"/>
          <p:cNvSpPr>
            <a:spLocks noGrp="1"/>
          </p:cNvSpPr>
          <p:nvPr>
            <p:ph type="ftr" sz="quarter" idx="3"/>
          </p:nvPr>
        </p:nvSpPr>
        <p:spPr/>
        <p:txBody>
          <a:bodyPr/>
          <a:lstStyle/>
          <a:p>
            <a:r>
              <a:rPr lang="en-AU" dirty="0" smtClean="0"/>
              <a:t>© VALMIN Committee 2016</a:t>
            </a:r>
            <a:endParaRPr lang="en-AU" dirty="0"/>
          </a:p>
        </p:txBody>
      </p:sp>
      <p:sp>
        <p:nvSpPr>
          <p:cNvPr id="8" name="Slide Number Placeholder 7"/>
          <p:cNvSpPr>
            <a:spLocks noGrp="1"/>
          </p:cNvSpPr>
          <p:nvPr>
            <p:ph type="sldNum" sz="quarter" idx="4"/>
          </p:nvPr>
        </p:nvSpPr>
        <p:spPr/>
        <p:txBody>
          <a:bodyPr/>
          <a:lstStyle/>
          <a:p>
            <a:r>
              <a:rPr lang="en-AU" smtClean="0"/>
              <a:t>Slide </a:t>
            </a:r>
            <a:fld id="{1D55BC2B-B4D9-4416-A89F-90E8A53917A6}" type="slidenum">
              <a:rPr lang="en-AU" smtClean="0"/>
              <a:pPr/>
              <a:t>43</a:t>
            </a:fld>
            <a:endParaRPr lang="en-AU" dirty="0"/>
          </a:p>
        </p:txBody>
      </p:sp>
    </p:spTree>
    <p:extLst>
      <p:ext uri="{BB962C8B-B14F-4D97-AF65-F5344CB8AC3E}">
        <p14:creationId xmlns:p14="http://schemas.microsoft.com/office/powerpoint/2010/main" val="32713724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Standard Declaration</a:t>
            </a:r>
            <a:endParaRPr lang="en-AU" dirty="0"/>
          </a:p>
        </p:txBody>
      </p:sp>
      <p:sp>
        <p:nvSpPr>
          <p:cNvPr id="3" name="Content Placeholder 2"/>
          <p:cNvSpPr>
            <a:spLocks noGrp="1"/>
          </p:cNvSpPr>
          <p:nvPr>
            <p:ph idx="1"/>
          </p:nvPr>
        </p:nvSpPr>
        <p:spPr/>
        <p:txBody>
          <a:bodyPr>
            <a:normAutofit lnSpcReduction="10000"/>
          </a:bodyPr>
          <a:lstStyle/>
          <a:p>
            <a:r>
              <a:rPr lang="en-AU" dirty="0" smtClean="0"/>
              <a:t>Where there is a public report consistent with  JORC 2012 the VALMIN Practitioner can refer to that declaration</a:t>
            </a:r>
          </a:p>
          <a:p>
            <a:r>
              <a:rPr lang="en-AU" dirty="0" smtClean="0"/>
              <a:t>The Practitioner may need to provide additional declarations under JORC if the technical assessment is materially different</a:t>
            </a:r>
          </a:p>
          <a:p>
            <a:r>
              <a:rPr lang="en-AU" dirty="0" smtClean="0"/>
              <a:t>VALMIN 2015 introduces a requirement for a Technical Assessment and Valuation declaration (Clause 12, pp 35)</a:t>
            </a:r>
            <a:endParaRPr lang="en-AU"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44</a:t>
            </a:fld>
            <a:endParaRPr lang="en-AU" dirty="0"/>
          </a:p>
        </p:txBody>
      </p:sp>
    </p:spTree>
    <p:extLst>
      <p:ext uri="{BB962C8B-B14F-4D97-AF65-F5344CB8AC3E}">
        <p14:creationId xmlns:p14="http://schemas.microsoft.com/office/powerpoint/2010/main" val="14260468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New requirements for declarations</a:t>
            </a:r>
            <a:endParaRPr lang="en-AU" dirty="0"/>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45</a:t>
            </a:fld>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124743"/>
            <a:ext cx="5785544" cy="5064022"/>
          </a:xfrm>
          <a:prstGeom prst="rect">
            <a:avLst/>
          </a:prstGeom>
        </p:spPr>
      </p:pic>
    </p:spTree>
    <p:extLst>
      <p:ext uri="{BB962C8B-B14F-4D97-AF65-F5344CB8AC3E}">
        <p14:creationId xmlns:p14="http://schemas.microsoft.com/office/powerpoint/2010/main" val="11825418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SESSION </a:t>
            </a:r>
            <a:r>
              <a:rPr lang="en-AU" dirty="0" smtClean="0"/>
              <a:t>3 </a:t>
            </a:r>
            <a:endParaRPr lang="en-AU" dirty="0"/>
          </a:p>
        </p:txBody>
      </p:sp>
      <p:sp>
        <p:nvSpPr>
          <p:cNvPr id="3" name="Subtitle 2"/>
          <p:cNvSpPr>
            <a:spLocks noGrp="1"/>
          </p:cNvSpPr>
          <p:nvPr>
            <p:ph type="subTitle" idx="1"/>
          </p:nvPr>
        </p:nvSpPr>
        <p:spPr/>
        <p:txBody>
          <a:bodyPr>
            <a:normAutofit/>
          </a:bodyPr>
          <a:lstStyle/>
          <a:p>
            <a:r>
              <a:rPr lang="en-AU" dirty="0"/>
              <a:t>Question and </a:t>
            </a:r>
            <a:r>
              <a:rPr lang="en-AU" dirty="0" smtClean="0"/>
              <a:t>answers.</a:t>
            </a:r>
            <a:endParaRPr lang="en-AU" dirty="0"/>
          </a:p>
        </p:txBody>
      </p:sp>
      <p:sp>
        <p:nvSpPr>
          <p:cNvPr id="7" name="Slide Number Placeholder 6"/>
          <p:cNvSpPr>
            <a:spLocks noGrp="1"/>
          </p:cNvSpPr>
          <p:nvPr>
            <p:ph type="sldNum" sz="quarter" idx="4"/>
          </p:nvPr>
        </p:nvSpPr>
        <p:spPr/>
        <p:txBody>
          <a:bodyPr/>
          <a:lstStyle/>
          <a:p>
            <a:r>
              <a:rPr lang="en-AU" smtClean="0"/>
              <a:t>Slide </a:t>
            </a:r>
            <a:fld id="{1D55BC2B-B4D9-4416-A89F-90E8A53917A6}" type="slidenum">
              <a:rPr lang="en-AU" smtClean="0"/>
              <a:pPr/>
              <a:t>46</a:t>
            </a:fld>
            <a:endParaRPr lang="en-AU" dirty="0"/>
          </a:p>
        </p:txBody>
      </p:sp>
      <p:sp>
        <p:nvSpPr>
          <p:cNvPr id="8" name="Footer Placeholder 7"/>
          <p:cNvSpPr>
            <a:spLocks noGrp="1"/>
          </p:cNvSpPr>
          <p:nvPr>
            <p:ph type="ftr" sz="quarter" idx="3"/>
          </p:nvPr>
        </p:nvSpPr>
        <p:spPr/>
        <p:txBody>
          <a:bodyPr/>
          <a:lstStyle/>
          <a:p>
            <a:r>
              <a:rPr lang="en-AU" dirty="0" smtClean="0"/>
              <a:t>© VALMIN Committee 2016</a:t>
            </a:r>
            <a:endParaRPr lang="en-AU" dirty="0"/>
          </a:p>
        </p:txBody>
      </p:sp>
    </p:spTree>
    <p:extLst>
      <p:ext uri="{BB962C8B-B14F-4D97-AF65-F5344CB8AC3E}">
        <p14:creationId xmlns:p14="http://schemas.microsoft.com/office/powerpoint/2010/main" val="2818887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Frequently asked questions</a:t>
            </a:r>
            <a:endParaRPr lang="en-AU" dirty="0"/>
          </a:p>
        </p:txBody>
      </p:sp>
      <p:sp>
        <p:nvSpPr>
          <p:cNvPr id="3" name="Content Placeholder 2"/>
          <p:cNvSpPr>
            <a:spLocks noGrp="1"/>
          </p:cNvSpPr>
          <p:nvPr>
            <p:ph idx="1"/>
          </p:nvPr>
        </p:nvSpPr>
        <p:spPr/>
        <p:txBody>
          <a:bodyPr>
            <a:normAutofit fontScale="77500" lnSpcReduction="20000"/>
          </a:bodyPr>
          <a:lstStyle/>
          <a:p>
            <a:r>
              <a:rPr lang="en-AU" dirty="0" smtClean="0"/>
              <a:t>When is it acceptable to use Inferred Resources in income-based valuation methods?</a:t>
            </a:r>
          </a:p>
          <a:p>
            <a:r>
              <a:rPr lang="en-AU" dirty="0" smtClean="0"/>
              <a:t>What are </a:t>
            </a:r>
            <a:r>
              <a:rPr lang="en-AU" dirty="0"/>
              <a:t>the experience </a:t>
            </a:r>
            <a:r>
              <a:rPr lang="en-AU" dirty="0" smtClean="0"/>
              <a:t>requirements of Specialists versus Competent Persons? </a:t>
            </a:r>
          </a:p>
          <a:p>
            <a:r>
              <a:rPr lang="en-AU" dirty="0" smtClean="0"/>
              <a:t>Is the VALMIN Code (2015) appropriate for International use?</a:t>
            </a:r>
          </a:p>
          <a:p>
            <a:r>
              <a:rPr lang="en-AU" dirty="0" smtClean="0"/>
              <a:t>What is the difference between a Specialist Report and an Independent Expert Report?</a:t>
            </a:r>
          </a:p>
          <a:p>
            <a:r>
              <a:rPr lang="en-AU" dirty="0" smtClean="0"/>
              <a:t>Valuation ranges – what is appropriate?</a:t>
            </a:r>
          </a:p>
          <a:p>
            <a:pPr marL="0" indent="0" algn="ctr">
              <a:buNone/>
            </a:pPr>
            <a:endParaRPr lang="en-AU" i="1" dirty="0" smtClean="0"/>
          </a:p>
          <a:p>
            <a:pPr marL="0" indent="0" algn="ctr">
              <a:buNone/>
            </a:pPr>
            <a:r>
              <a:rPr lang="en-AU" i="1" dirty="0" smtClean="0"/>
              <a:t>Further FAQs will be added following the Q&amp;A sessions at each VALMIN Roadshow presentation.</a:t>
            </a:r>
            <a:endParaRPr lang="en-AU" i="1" dirty="0"/>
          </a:p>
        </p:txBody>
      </p:sp>
      <p:sp>
        <p:nvSpPr>
          <p:cNvPr id="5" name="Footer Placeholder 4"/>
          <p:cNvSpPr>
            <a:spLocks noGrp="1"/>
          </p:cNvSpPr>
          <p:nvPr>
            <p:ph type="ftr" sz="quarter" idx="3"/>
          </p:nvPr>
        </p:nvSpPr>
        <p:spPr/>
        <p:txBody>
          <a:bodyPr/>
          <a:lstStyle/>
          <a:p>
            <a:r>
              <a:rPr lang="en-AU" dirty="0" smtClean="0"/>
              <a:t>© VALMIN Committee 2016</a:t>
            </a:r>
            <a:endParaRPr lang="en-AU" dirty="0"/>
          </a:p>
        </p:txBody>
      </p:sp>
      <p:sp>
        <p:nvSpPr>
          <p:cNvPr id="8" name="Slide Number Placeholder 7"/>
          <p:cNvSpPr>
            <a:spLocks noGrp="1"/>
          </p:cNvSpPr>
          <p:nvPr>
            <p:ph type="sldNum" sz="quarter" idx="4"/>
          </p:nvPr>
        </p:nvSpPr>
        <p:spPr/>
        <p:txBody>
          <a:bodyPr/>
          <a:lstStyle/>
          <a:p>
            <a:r>
              <a:rPr lang="en-AU" smtClean="0"/>
              <a:t>Slide </a:t>
            </a:r>
            <a:fld id="{1D55BC2B-B4D9-4416-A89F-90E8A53917A6}" type="slidenum">
              <a:rPr lang="en-AU" smtClean="0"/>
              <a:pPr/>
              <a:t>47</a:t>
            </a:fld>
            <a:endParaRPr lang="en-AU" dirty="0"/>
          </a:p>
        </p:txBody>
      </p:sp>
    </p:spTree>
    <p:extLst>
      <p:ext uri="{BB962C8B-B14F-4D97-AF65-F5344CB8AC3E}">
        <p14:creationId xmlns:p14="http://schemas.microsoft.com/office/powerpoint/2010/main" val="31728547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906713"/>
            <a:ext cx="7772400" cy="738311"/>
          </a:xfrm>
        </p:spPr>
        <p:txBody>
          <a:bodyPr>
            <a:normAutofit fontScale="92500" lnSpcReduction="10000"/>
          </a:bodyPr>
          <a:lstStyle/>
          <a:p>
            <a:pPr algn="ctr"/>
            <a:r>
              <a:rPr lang="en-AU" sz="4800" b="1" dirty="0" smtClean="0">
                <a:solidFill>
                  <a:schemeClr val="tx1"/>
                </a:solidFill>
              </a:rPr>
              <a:t>Thank you!</a:t>
            </a:r>
            <a:endParaRPr lang="en-AU" sz="4800" b="1" dirty="0">
              <a:solidFill>
                <a:schemeClr val="tx1"/>
              </a:solidFill>
            </a:endParaRPr>
          </a:p>
        </p:txBody>
      </p:sp>
      <p:sp>
        <p:nvSpPr>
          <p:cNvPr id="8" name="Footer Placeholder 7"/>
          <p:cNvSpPr>
            <a:spLocks noGrp="1"/>
          </p:cNvSpPr>
          <p:nvPr>
            <p:ph type="ftr" sz="quarter" idx="3"/>
          </p:nvPr>
        </p:nvSpPr>
        <p:spPr/>
        <p:txBody>
          <a:bodyPr/>
          <a:lstStyle/>
          <a:p>
            <a:r>
              <a:rPr lang="en-AU" dirty="0" smtClean="0"/>
              <a:t>© VALMIN Committee 2016</a:t>
            </a:r>
            <a:endParaRPr lang="en-AU" dirty="0"/>
          </a:p>
        </p:txBody>
      </p:sp>
      <p:sp>
        <p:nvSpPr>
          <p:cNvPr id="9" name="Slide Number Placeholder 8"/>
          <p:cNvSpPr>
            <a:spLocks noGrp="1"/>
          </p:cNvSpPr>
          <p:nvPr>
            <p:ph type="sldNum" sz="quarter" idx="4"/>
          </p:nvPr>
        </p:nvSpPr>
        <p:spPr/>
        <p:txBody>
          <a:bodyPr/>
          <a:lstStyle/>
          <a:p>
            <a:r>
              <a:rPr lang="en-AU" smtClean="0"/>
              <a:t>Slide </a:t>
            </a:r>
            <a:fld id="{1D55BC2B-B4D9-4416-A89F-90E8A53917A6}" type="slidenum">
              <a:rPr lang="en-AU" smtClean="0"/>
              <a:pPr/>
              <a:t>48</a:t>
            </a:fld>
            <a:endParaRPr lang="en-AU" dirty="0"/>
          </a:p>
        </p:txBody>
      </p:sp>
    </p:spTree>
    <p:extLst>
      <p:ext uri="{BB962C8B-B14F-4D97-AF65-F5344CB8AC3E}">
        <p14:creationId xmlns:p14="http://schemas.microsoft.com/office/powerpoint/2010/main" val="1499994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sz="4000" dirty="0" smtClean="0"/>
              <a:t>Conventions used in this presentation</a:t>
            </a:r>
            <a:endParaRPr lang="en-AU" sz="4000" dirty="0"/>
          </a:p>
        </p:txBody>
      </p:sp>
      <p:sp>
        <p:nvSpPr>
          <p:cNvPr id="7" name="Content Placeholder 6"/>
          <p:cNvSpPr>
            <a:spLocks noGrp="1"/>
          </p:cNvSpPr>
          <p:nvPr>
            <p:ph idx="1"/>
          </p:nvPr>
        </p:nvSpPr>
        <p:spPr/>
        <p:txBody>
          <a:bodyPr/>
          <a:lstStyle/>
          <a:p>
            <a:pPr marL="0" indent="0">
              <a:buNone/>
            </a:pPr>
            <a:r>
              <a:rPr lang="en-AU" dirty="0" smtClean="0">
                <a:solidFill>
                  <a:srgbClr val="0000CC"/>
                </a:solidFill>
              </a:rPr>
              <a:t>Text quoted directly from the VALMIN Code is like this </a:t>
            </a:r>
            <a:r>
              <a:rPr lang="en-AU" sz="1600" dirty="0" smtClean="0"/>
              <a:t>[and referenced with Clause or page and paragraph like this]</a:t>
            </a:r>
          </a:p>
          <a:p>
            <a:pPr marL="0" indent="0">
              <a:buNone/>
            </a:pPr>
            <a:r>
              <a:rPr lang="en-AU" dirty="0" smtClean="0"/>
              <a:t>VALMIN Committee comment is like this.</a:t>
            </a:r>
          </a:p>
        </p:txBody>
      </p:sp>
      <p:sp>
        <p:nvSpPr>
          <p:cNvPr id="4" name="Footer Placeholder 3"/>
          <p:cNvSpPr>
            <a:spLocks noGrp="1"/>
          </p:cNvSpPr>
          <p:nvPr>
            <p:ph type="ftr" sz="quarter" idx="3"/>
          </p:nvPr>
        </p:nvSpPr>
        <p:spPr/>
        <p:txBody>
          <a:bodyPr/>
          <a:lstStyle/>
          <a:p>
            <a:r>
              <a:rPr lang="en-AU" dirty="0"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5</a:t>
            </a:fld>
            <a:endParaRPr lang="en-AU" dirty="0"/>
          </a:p>
        </p:txBody>
      </p:sp>
    </p:spTree>
    <p:extLst>
      <p:ext uri="{BB962C8B-B14F-4D97-AF65-F5344CB8AC3E}">
        <p14:creationId xmlns:p14="http://schemas.microsoft.com/office/powerpoint/2010/main" val="36619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fine print</a:t>
            </a:r>
            <a:endParaRPr lang="en-AU" i="1" dirty="0"/>
          </a:p>
        </p:txBody>
      </p:sp>
      <p:sp>
        <p:nvSpPr>
          <p:cNvPr id="3" name="Content Placeholder 2"/>
          <p:cNvSpPr>
            <a:spLocks noGrp="1"/>
          </p:cNvSpPr>
          <p:nvPr>
            <p:ph idx="1"/>
          </p:nvPr>
        </p:nvSpPr>
        <p:spPr/>
        <p:txBody>
          <a:bodyPr>
            <a:normAutofit fontScale="92500" lnSpcReduction="20000"/>
          </a:bodyPr>
          <a:lstStyle/>
          <a:p>
            <a:r>
              <a:rPr lang="en-AU" dirty="0" smtClean="0"/>
              <a:t>Use </a:t>
            </a:r>
            <a:r>
              <a:rPr lang="en-AU" dirty="0"/>
              <a:t>and reproduction of the </a:t>
            </a:r>
            <a:r>
              <a:rPr lang="en-AU" dirty="0" smtClean="0"/>
              <a:t>2005 </a:t>
            </a:r>
            <a:r>
              <a:rPr lang="en-AU" dirty="0"/>
              <a:t>and </a:t>
            </a:r>
            <a:r>
              <a:rPr lang="en-AU" dirty="0" smtClean="0"/>
              <a:t>2015 VALMIN Codes, and of this presentation, </a:t>
            </a:r>
            <a:r>
              <a:rPr lang="en-AU" dirty="0"/>
              <a:t>is </a:t>
            </a:r>
            <a:r>
              <a:rPr lang="en-AU" dirty="0" smtClean="0"/>
              <a:t>authorised </a:t>
            </a:r>
            <a:r>
              <a:rPr lang="en-AU" dirty="0"/>
              <a:t>by the </a:t>
            </a:r>
            <a:r>
              <a:rPr lang="en-AU" dirty="0" smtClean="0"/>
              <a:t>copyright holder (the VALMIN Committee) for the purposes of disseminating and upholding the VALMIN Code</a:t>
            </a:r>
            <a:endParaRPr lang="en-AU" dirty="0"/>
          </a:p>
          <a:p>
            <a:r>
              <a:rPr lang="en-AU" dirty="0" smtClean="0"/>
              <a:t>The Australian Securities Exchange (ASX) Listing </a:t>
            </a:r>
            <a:r>
              <a:rPr lang="en-AU" dirty="0"/>
              <a:t>Rules </a:t>
            </a:r>
            <a:r>
              <a:rPr lang="en-AU" dirty="0" smtClean="0"/>
              <a:t>and Guidance Notes, and the Australian Securities and Investments Commission (ASIC) Regulatory Guides and Information Sheets, are referenced by VALMIN and are available on their respective websites.</a:t>
            </a:r>
            <a:endParaRPr lang="en-AU" dirty="0"/>
          </a:p>
          <a:p>
            <a:endParaRPr lang="en-AU" dirty="0"/>
          </a:p>
        </p:txBody>
      </p:sp>
      <p:sp>
        <p:nvSpPr>
          <p:cNvPr id="6" name="Footer Placeholder 5"/>
          <p:cNvSpPr>
            <a:spLocks noGrp="1"/>
          </p:cNvSpPr>
          <p:nvPr>
            <p:ph type="ftr" sz="quarter" idx="3"/>
          </p:nvPr>
        </p:nvSpPr>
        <p:spPr/>
        <p:txBody>
          <a:bodyPr/>
          <a:lstStyle/>
          <a:p>
            <a:r>
              <a:rPr lang="en-AU" dirty="0" smtClean="0"/>
              <a:t>© VALMIN Committee 2016</a:t>
            </a:r>
            <a:endParaRPr lang="en-AU" dirty="0"/>
          </a:p>
        </p:txBody>
      </p:sp>
      <p:sp>
        <p:nvSpPr>
          <p:cNvPr id="7" name="Slide Number Placeholder 6"/>
          <p:cNvSpPr>
            <a:spLocks noGrp="1"/>
          </p:cNvSpPr>
          <p:nvPr>
            <p:ph type="sldNum" sz="quarter" idx="4"/>
          </p:nvPr>
        </p:nvSpPr>
        <p:spPr/>
        <p:txBody>
          <a:bodyPr/>
          <a:lstStyle/>
          <a:p>
            <a:r>
              <a:rPr lang="en-AU" smtClean="0"/>
              <a:t>Slide </a:t>
            </a:r>
            <a:fld id="{1D55BC2B-B4D9-4416-A89F-90E8A53917A6}" type="slidenum">
              <a:rPr lang="en-AU" smtClean="0"/>
              <a:pPr/>
              <a:t>6</a:t>
            </a:fld>
            <a:endParaRPr lang="en-AU" dirty="0"/>
          </a:p>
        </p:txBody>
      </p:sp>
    </p:spTree>
    <p:extLst>
      <p:ext uri="{BB962C8B-B14F-4D97-AF65-F5344CB8AC3E}">
        <p14:creationId xmlns:p14="http://schemas.microsoft.com/office/powerpoint/2010/main" val="83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a:t>More Fine print</a:t>
            </a:r>
          </a:p>
        </p:txBody>
      </p:sp>
      <p:sp>
        <p:nvSpPr>
          <p:cNvPr id="3" name="Content Placeholder 2"/>
          <p:cNvSpPr>
            <a:spLocks noGrp="1"/>
          </p:cNvSpPr>
          <p:nvPr>
            <p:ph idx="1"/>
          </p:nvPr>
        </p:nvSpPr>
        <p:spPr/>
        <p:txBody>
          <a:bodyPr>
            <a:normAutofit fontScale="70000" lnSpcReduction="20000"/>
          </a:bodyPr>
          <a:lstStyle/>
          <a:p>
            <a:r>
              <a:rPr lang="en-AU" dirty="0"/>
              <a:t>Semicolons </a:t>
            </a:r>
            <a:r>
              <a:rPr lang="en-AU" dirty="0" smtClean="0"/>
              <a:t>joins </a:t>
            </a:r>
            <a:r>
              <a:rPr lang="en-AU" dirty="0"/>
              <a:t>items in a list which are thematically, rather than grammatically, related. They add emphasis to subsequent clauses as an important explanations or extension of the first. This means that the second and subsequent phrases cannot be omitted from the requirements of a list, and become mandatory.</a:t>
            </a:r>
          </a:p>
          <a:p>
            <a:pPr marL="0" indent="0">
              <a:buNone/>
            </a:pPr>
            <a:endParaRPr lang="en-AU" dirty="0"/>
          </a:p>
          <a:p>
            <a:r>
              <a:rPr lang="en-AU" dirty="0"/>
              <a:t>A comma, on the other hand, joins phrases which are grammatically related only. Removal of a phrase surrounded by commas (a subjunctive clause) will still make sense, which means anything surrounded by commas can be optional.</a:t>
            </a:r>
          </a:p>
          <a:p>
            <a:pPr marL="0" indent="0">
              <a:buNone/>
            </a:pPr>
            <a:r>
              <a:rPr lang="en-AU" dirty="0"/>
              <a:t> </a:t>
            </a:r>
          </a:p>
          <a:p>
            <a:pPr marL="0" indent="0">
              <a:buNone/>
            </a:pPr>
            <a:r>
              <a:rPr lang="en-AU" b="1" dirty="0"/>
              <a:t>The semi-colons have therefore been placed deliberately in the Code to indicate the intent of the Code that the elements of each list where semi-colons are used are mandatory as a whole</a:t>
            </a:r>
            <a:r>
              <a:rPr lang="en-AU" b="1" dirty="0" smtClean="0"/>
              <a:t>.</a:t>
            </a:r>
            <a:endParaRPr lang="en-AU" b="1" dirty="0"/>
          </a:p>
          <a:p>
            <a:pPr marL="0" indent="0">
              <a:buNone/>
            </a:pPr>
            <a:endParaRPr lang="en-AU" dirty="0"/>
          </a:p>
          <a:p>
            <a:endParaRPr lang="en-AU"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7</a:t>
            </a:fld>
            <a:endParaRPr lang="en-AU" dirty="0"/>
          </a:p>
        </p:txBody>
      </p:sp>
    </p:spTree>
    <p:extLst>
      <p:ext uri="{BB962C8B-B14F-4D97-AF65-F5344CB8AC3E}">
        <p14:creationId xmlns:p14="http://schemas.microsoft.com/office/powerpoint/2010/main" val="1285809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361"/>
            <a:ext cx="8229600" cy="1143000"/>
          </a:xfrm>
        </p:spPr>
        <p:txBody>
          <a:bodyPr/>
          <a:lstStyle/>
          <a:p>
            <a:r>
              <a:rPr lang="en-AU" dirty="0" smtClean="0"/>
              <a:t>Contents Page</a:t>
            </a:r>
            <a:endParaRPr lang="en-AU" dirty="0"/>
          </a:p>
        </p:txBody>
      </p:sp>
      <p:sp>
        <p:nvSpPr>
          <p:cNvPr id="3" name="Content Placeholder 2"/>
          <p:cNvSpPr>
            <a:spLocks noGrp="1"/>
          </p:cNvSpPr>
          <p:nvPr>
            <p:ph idx="1"/>
          </p:nvPr>
        </p:nvSpPr>
        <p:spPr>
          <a:xfrm>
            <a:off x="467544" y="1052736"/>
            <a:ext cx="8229600" cy="4525963"/>
          </a:xfrm>
        </p:spPr>
        <p:txBody>
          <a:bodyPr>
            <a:noAutofit/>
          </a:bodyPr>
          <a:lstStyle/>
          <a:p>
            <a:pPr marL="0" indent="0">
              <a:buNone/>
            </a:pPr>
            <a:r>
              <a:rPr lang="en-AU" sz="1400" dirty="0"/>
              <a:t>1. </a:t>
            </a:r>
            <a:r>
              <a:rPr lang="en-AU" sz="1400" b="1" dirty="0"/>
              <a:t>Introduction:</a:t>
            </a:r>
            <a:r>
              <a:rPr lang="en-AU" sz="1400" dirty="0"/>
              <a:t> Purpose; Context; and Scope Pages 1 - 6</a:t>
            </a:r>
          </a:p>
          <a:p>
            <a:pPr marL="0" indent="0">
              <a:buNone/>
            </a:pPr>
            <a:r>
              <a:rPr lang="en-AU" sz="1400" dirty="0"/>
              <a:t>2. </a:t>
            </a:r>
            <a:r>
              <a:rPr lang="en-AU" sz="1400" b="1" dirty="0"/>
              <a:t>VALMIN Practitioners:</a:t>
            </a:r>
            <a:r>
              <a:rPr lang="en-AU" sz="1400" dirty="0"/>
              <a:t> Who is a Practitioner; Requirements of Practitioners Pages 7 – 9 </a:t>
            </a:r>
          </a:p>
          <a:p>
            <a:pPr marL="0" indent="0">
              <a:buNone/>
            </a:pPr>
            <a:r>
              <a:rPr lang="en-AU" sz="1400" dirty="0"/>
              <a:t>3. </a:t>
            </a:r>
            <a:r>
              <a:rPr lang="en-AU" sz="1400" b="1" dirty="0"/>
              <a:t>Code Principles:</a:t>
            </a:r>
            <a:r>
              <a:rPr lang="en-AU" sz="1400" dirty="0"/>
              <a:t>  Competence; Materiality; Transparency Pages 11 </a:t>
            </a:r>
            <a:r>
              <a:rPr lang="en-AU" sz="1400" dirty="0" smtClean="0"/>
              <a:t>- 12</a:t>
            </a:r>
            <a:endParaRPr lang="en-AU" sz="1400" dirty="0"/>
          </a:p>
          <a:p>
            <a:pPr marL="0" indent="0">
              <a:buNone/>
            </a:pPr>
            <a:r>
              <a:rPr lang="en-AU" sz="1400" dirty="0"/>
              <a:t>4. </a:t>
            </a:r>
            <a:r>
              <a:rPr lang="en-AU" sz="1400" b="1" dirty="0"/>
              <a:t>Additional requirements:</a:t>
            </a:r>
            <a:r>
              <a:rPr lang="en-AU" sz="1400" dirty="0"/>
              <a:t> Reasonableness; Independence Pages 13 - 14</a:t>
            </a:r>
          </a:p>
          <a:p>
            <a:pPr marL="0" indent="0">
              <a:buNone/>
            </a:pPr>
            <a:r>
              <a:rPr lang="en-AU" sz="1400" dirty="0"/>
              <a:t>5. </a:t>
            </a:r>
            <a:r>
              <a:rPr lang="en-AU" sz="1400" b="1" dirty="0"/>
              <a:t>Public Report:</a:t>
            </a:r>
            <a:r>
              <a:rPr lang="en-AU" sz="1400" dirty="0"/>
              <a:t> Intent of a Public Report; Report content; Technical Assessment Report;</a:t>
            </a:r>
          </a:p>
          <a:p>
            <a:pPr marL="0" indent="0">
              <a:buNone/>
            </a:pPr>
            <a:r>
              <a:rPr lang="en-AU" sz="1400" dirty="0"/>
              <a:t>Valuation Report; Independent Expert Report/Specialist Report Pages 15 -18</a:t>
            </a:r>
          </a:p>
          <a:p>
            <a:pPr marL="0" indent="0">
              <a:buNone/>
            </a:pPr>
            <a:r>
              <a:rPr lang="en-AU" sz="1400" dirty="0"/>
              <a:t>6. </a:t>
            </a:r>
            <a:r>
              <a:rPr lang="en-AU" sz="1400" b="1" dirty="0"/>
              <a:t>Commissioning a Public Report</a:t>
            </a:r>
            <a:r>
              <a:rPr lang="en-AU" sz="1400" dirty="0"/>
              <a:t>: Written engagement; Scope; Cost; Provision of previous reports; Confidential information Pages 19 - 20</a:t>
            </a:r>
          </a:p>
          <a:p>
            <a:pPr marL="0" indent="0">
              <a:buNone/>
            </a:pPr>
            <a:r>
              <a:rPr lang="en-AU" sz="1400" dirty="0"/>
              <a:t>7. </a:t>
            </a:r>
            <a:r>
              <a:rPr lang="en-AU" sz="1400" b="1" dirty="0"/>
              <a:t>Technical Assessment:</a:t>
            </a:r>
            <a:r>
              <a:rPr lang="en-AU" sz="1400" dirty="0"/>
              <a:t> Study terminology; Tenure Status; Mineralisation, Mineral Resources and Ore Reserves; Mineral Extraction;  Capital and Operating Costs; Revenue Pages 21-27</a:t>
            </a:r>
          </a:p>
          <a:p>
            <a:pPr marL="0" indent="0">
              <a:buNone/>
            </a:pPr>
            <a:r>
              <a:rPr lang="en-AU" sz="1400" dirty="0"/>
              <a:t>8. </a:t>
            </a:r>
            <a:r>
              <a:rPr lang="en-AU" sz="1400" b="1" dirty="0"/>
              <a:t>Valuation:</a:t>
            </a:r>
            <a:r>
              <a:rPr lang="en-AU" sz="1400" dirty="0"/>
              <a:t> Basis of Value; Common Valuation Approaches; Appropriate Valuation Approach; In Situ Values; Use of Ore Reserves and Mineral Resources Range; Market premium or discount.  Pages 28 </a:t>
            </a:r>
            <a:r>
              <a:rPr lang="en-AU" sz="1400" dirty="0" smtClean="0"/>
              <a:t>- 30</a:t>
            </a:r>
            <a:endParaRPr lang="en-AU" sz="1400" dirty="0"/>
          </a:p>
          <a:p>
            <a:pPr marL="0" indent="0">
              <a:buNone/>
            </a:pPr>
            <a:r>
              <a:rPr lang="en-AU" sz="1400" dirty="0"/>
              <a:t>9. </a:t>
            </a:r>
            <a:r>
              <a:rPr lang="en-AU" sz="1400" b="1" dirty="0"/>
              <a:t>Financial Modelling:</a:t>
            </a:r>
            <a:r>
              <a:rPr lang="en-AU" sz="1400" dirty="0"/>
              <a:t> Taxation and royalties; Financing; Liabilities, commitments and financial exposures; Forecasts. Pages 31 - 32</a:t>
            </a:r>
          </a:p>
          <a:p>
            <a:pPr marL="0" indent="0">
              <a:buNone/>
            </a:pPr>
            <a:r>
              <a:rPr lang="en-AU" sz="1400" dirty="0"/>
              <a:t>10. </a:t>
            </a:r>
            <a:r>
              <a:rPr lang="en-AU" sz="1400" b="1" dirty="0"/>
              <a:t>Risks and opportunities</a:t>
            </a:r>
            <a:r>
              <a:rPr lang="en-AU" sz="1400" dirty="0"/>
              <a:t>: Page 33</a:t>
            </a:r>
          </a:p>
          <a:p>
            <a:pPr marL="0" indent="0">
              <a:buNone/>
            </a:pPr>
            <a:r>
              <a:rPr lang="en-AU" sz="1400" dirty="0"/>
              <a:t>11. </a:t>
            </a:r>
            <a:r>
              <a:rPr lang="en-AU" sz="1400" b="1" dirty="0"/>
              <a:t>Other:</a:t>
            </a:r>
            <a:r>
              <a:rPr lang="en-AU" sz="1400" dirty="0"/>
              <a:t> Site inspection; Draft reports; Records; Indemnities; Declarations Pages 33 </a:t>
            </a:r>
            <a:r>
              <a:rPr lang="en-AU" sz="1400" dirty="0" smtClean="0"/>
              <a:t>- 35</a:t>
            </a:r>
            <a:endParaRPr lang="en-AU" sz="1400" dirty="0"/>
          </a:p>
          <a:p>
            <a:pPr marL="0" indent="0">
              <a:buNone/>
            </a:pPr>
            <a:r>
              <a:rPr lang="en-AU" sz="1400" dirty="0"/>
              <a:t>12. </a:t>
            </a:r>
            <a:r>
              <a:rPr lang="en-AU" sz="1400" b="1" dirty="0"/>
              <a:t>Standard:</a:t>
            </a:r>
            <a:r>
              <a:rPr lang="en-AU" sz="1400" dirty="0"/>
              <a:t> Professional Organisation; Qualifications and Organisations; Corporation and licences; Sign-off. Page 36</a:t>
            </a:r>
          </a:p>
          <a:p>
            <a:pPr marL="0" indent="0">
              <a:buNone/>
            </a:pPr>
            <a:r>
              <a:rPr lang="en-AU" sz="1400" dirty="0"/>
              <a:t>13. </a:t>
            </a:r>
            <a:r>
              <a:rPr lang="en-AU" sz="1400" b="1" dirty="0"/>
              <a:t>Acronyms</a:t>
            </a:r>
            <a:r>
              <a:rPr lang="en-AU" sz="1400" dirty="0"/>
              <a:t> Page 37</a:t>
            </a:r>
          </a:p>
          <a:p>
            <a:pPr marL="0" indent="0">
              <a:buNone/>
            </a:pPr>
            <a:r>
              <a:rPr lang="en-AU" sz="1400" dirty="0"/>
              <a:t>14. </a:t>
            </a:r>
            <a:r>
              <a:rPr lang="en-AU" sz="1400" b="1" dirty="0"/>
              <a:t>Definitions</a:t>
            </a:r>
            <a:r>
              <a:rPr lang="en-AU" sz="1400" dirty="0"/>
              <a:t> Pages 38 – 40</a:t>
            </a:r>
          </a:p>
          <a:p>
            <a:pPr marL="0" indent="0">
              <a:buNone/>
            </a:pPr>
            <a:r>
              <a:rPr lang="en-AU" sz="1400" dirty="0"/>
              <a:t>15. </a:t>
            </a:r>
            <a:r>
              <a:rPr lang="en-AU" sz="1400" b="1" dirty="0"/>
              <a:t>Glossary </a:t>
            </a:r>
            <a:r>
              <a:rPr lang="en-AU" sz="1400" dirty="0"/>
              <a:t>Pages 41- </a:t>
            </a:r>
            <a:r>
              <a:rPr lang="en-AU" sz="1400" dirty="0" smtClean="0"/>
              <a:t>42</a:t>
            </a:r>
            <a:endParaRPr lang="en-AU" sz="1400" dirty="0"/>
          </a:p>
        </p:txBody>
      </p:sp>
      <p:sp>
        <p:nvSpPr>
          <p:cNvPr id="4" name="Footer Placeholder 3"/>
          <p:cNvSpPr>
            <a:spLocks noGrp="1"/>
          </p:cNvSpPr>
          <p:nvPr>
            <p:ph type="ftr" sz="quarter" idx="3"/>
          </p:nvPr>
        </p:nvSpPr>
        <p:spPr/>
        <p:txBody>
          <a:bodyPr/>
          <a:lstStyle/>
          <a:p>
            <a:r>
              <a:rPr lang="en-AU" smtClean="0"/>
              <a:t>© VALMIN Committee 2016</a:t>
            </a:r>
            <a:endParaRPr lang="en-AU" dirty="0"/>
          </a:p>
        </p:txBody>
      </p:sp>
      <p:sp>
        <p:nvSpPr>
          <p:cNvPr id="5" name="Slide Number Placeholder 4"/>
          <p:cNvSpPr>
            <a:spLocks noGrp="1"/>
          </p:cNvSpPr>
          <p:nvPr>
            <p:ph type="sldNum" sz="quarter" idx="4"/>
          </p:nvPr>
        </p:nvSpPr>
        <p:spPr/>
        <p:txBody>
          <a:bodyPr/>
          <a:lstStyle/>
          <a:p>
            <a:r>
              <a:rPr lang="en-AU" smtClean="0"/>
              <a:t>Slide </a:t>
            </a:r>
            <a:fld id="{1D55BC2B-B4D9-4416-A89F-90E8A53917A6}" type="slidenum">
              <a:rPr lang="en-AU" smtClean="0"/>
              <a:pPr/>
              <a:t>8</a:t>
            </a:fld>
            <a:endParaRPr lang="en-AU" dirty="0"/>
          </a:p>
        </p:txBody>
      </p:sp>
    </p:spTree>
    <p:extLst>
      <p:ext uri="{BB962C8B-B14F-4D97-AF65-F5344CB8AC3E}">
        <p14:creationId xmlns:p14="http://schemas.microsoft.com/office/powerpoint/2010/main" val="1903841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smtClean="0"/>
              <a:t>SESSION 1</a:t>
            </a:r>
            <a:br>
              <a:rPr lang="en-AU" dirty="0" smtClean="0"/>
            </a:br>
            <a:r>
              <a:rPr lang="en-AU" dirty="0" smtClean="0"/>
              <a:t>The VALMIN </a:t>
            </a:r>
            <a:r>
              <a:rPr lang="en-AU" dirty="0"/>
              <a:t>Code </a:t>
            </a:r>
            <a:r>
              <a:rPr lang="en-AU" dirty="0" smtClean="0"/>
              <a:t>explained </a:t>
            </a:r>
            <a:endParaRPr lang="en-AU" dirty="0"/>
          </a:p>
        </p:txBody>
      </p:sp>
      <p:sp>
        <p:nvSpPr>
          <p:cNvPr id="3" name="Subtitle 2"/>
          <p:cNvSpPr>
            <a:spLocks noGrp="1"/>
          </p:cNvSpPr>
          <p:nvPr>
            <p:ph type="subTitle" idx="1"/>
          </p:nvPr>
        </p:nvSpPr>
        <p:spPr/>
        <p:txBody>
          <a:bodyPr>
            <a:normAutofit fontScale="77500" lnSpcReduction="20000"/>
          </a:bodyPr>
          <a:lstStyle/>
          <a:p>
            <a:r>
              <a:rPr lang="en-AU" dirty="0" smtClean="0"/>
              <a:t>What </a:t>
            </a:r>
            <a:r>
              <a:rPr lang="en-AU" dirty="0"/>
              <a:t>is the VALMIN Code? </a:t>
            </a:r>
          </a:p>
          <a:p>
            <a:r>
              <a:rPr lang="en-AU" dirty="0"/>
              <a:t>How does VALMIN fit with JORC?</a:t>
            </a:r>
          </a:p>
          <a:p>
            <a:r>
              <a:rPr lang="en-AU" dirty="0"/>
              <a:t>When and by whom is the VALMIN Code used</a:t>
            </a:r>
            <a:r>
              <a:rPr lang="en-AU" dirty="0" smtClean="0"/>
              <a:t>?</a:t>
            </a:r>
          </a:p>
          <a:p>
            <a:r>
              <a:rPr lang="en-AU" dirty="0" smtClean="0"/>
              <a:t>What is the VALMIN Code used for?  </a:t>
            </a:r>
            <a:endParaRPr lang="en-AU" dirty="0"/>
          </a:p>
        </p:txBody>
      </p:sp>
      <p:sp>
        <p:nvSpPr>
          <p:cNvPr id="7" name="Slide Number Placeholder 6"/>
          <p:cNvSpPr>
            <a:spLocks noGrp="1"/>
          </p:cNvSpPr>
          <p:nvPr>
            <p:ph type="sldNum" sz="quarter" idx="4"/>
          </p:nvPr>
        </p:nvSpPr>
        <p:spPr/>
        <p:txBody>
          <a:bodyPr/>
          <a:lstStyle/>
          <a:p>
            <a:r>
              <a:rPr lang="en-AU" smtClean="0"/>
              <a:t>Slide </a:t>
            </a:r>
            <a:fld id="{1D55BC2B-B4D9-4416-A89F-90E8A53917A6}" type="slidenum">
              <a:rPr lang="en-AU" smtClean="0"/>
              <a:pPr/>
              <a:t>9</a:t>
            </a:fld>
            <a:endParaRPr lang="en-AU" dirty="0"/>
          </a:p>
        </p:txBody>
      </p:sp>
      <p:sp>
        <p:nvSpPr>
          <p:cNvPr id="8" name="Footer Placeholder 7"/>
          <p:cNvSpPr>
            <a:spLocks noGrp="1"/>
          </p:cNvSpPr>
          <p:nvPr>
            <p:ph type="ftr" sz="quarter" idx="3"/>
          </p:nvPr>
        </p:nvSpPr>
        <p:spPr/>
        <p:txBody>
          <a:bodyPr/>
          <a:lstStyle/>
          <a:p>
            <a:r>
              <a:rPr lang="en-AU" dirty="0" smtClean="0"/>
              <a:t>© VALMIN Committee 2016</a:t>
            </a:r>
            <a:endParaRPr lang="en-AU" dirty="0"/>
          </a:p>
        </p:txBody>
      </p:sp>
    </p:spTree>
    <p:extLst>
      <p:ext uri="{BB962C8B-B14F-4D97-AF65-F5344CB8AC3E}">
        <p14:creationId xmlns:p14="http://schemas.microsoft.com/office/powerpoint/2010/main" val="66744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4386</Words>
  <Application>Microsoft Office PowerPoint</Application>
  <PresentationFormat>On-screen Show (4:3)</PresentationFormat>
  <Paragraphs>353</Paragraphs>
  <Slides>48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Times New Roman</vt:lpstr>
      <vt:lpstr>Office Theme</vt:lpstr>
      <vt:lpstr>The VALMIN Code (2015)</vt:lpstr>
      <vt:lpstr>Today’s program</vt:lpstr>
      <vt:lpstr>Your presenters today</vt:lpstr>
      <vt:lpstr>History Overview </vt:lpstr>
      <vt:lpstr>Conventions used in this presentation</vt:lpstr>
      <vt:lpstr>The fine print</vt:lpstr>
      <vt:lpstr>More Fine print</vt:lpstr>
      <vt:lpstr>Contents Page</vt:lpstr>
      <vt:lpstr>SESSION 1 The VALMIN Code explained </vt:lpstr>
      <vt:lpstr>What is the VALMIN Code?</vt:lpstr>
      <vt:lpstr>What was the process of engagement?</vt:lpstr>
      <vt:lpstr>Why are there changes  in the new Code?</vt:lpstr>
      <vt:lpstr>How does VALMIN fit with JORC?</vt:lpstr>
      <vt:lpstr>JORC - VALMIN Interaction</vt:lpstr>
      <vt:lpstr>Key defined terms (underlined where defined differently to JORC)</vt:lpstr>
      <vt:lpstr>Public report</vt:lpstr>
      <vt:lpstr>‘Non-public’ VALMIN Reports</vt:lpstr>
      <vt:lpstr>When and by whom is the VALMIN Code used?</vt:lpstr>
      <vt:lpstr>Figure 1 General relationship between VALMIN, Public Reports and Regulations</vt:lpstr>
      <vt:lpstr>What is the VALMIN Code used for?</vt:lpstr>
      <vt:lpstr>Public Reports and other reports</vt:lpstr>
      <vt:lpstr>What about the Corporations Act  and ASIC?</vt:lpstr>
      <vt:lpstr>Compliance with ASIC</vt:lpstr>
      <vt:lpstr>What about the ASX Listing Rules ?</vt:lpstr>
      <vt:lpstr>SESSION 2  Changes and implications</vt:lpstr>
      <vt:lpstr>The 2005 and 2015 Codes</vt:lpstr>
      <vt:lpstr>Key Changes</vt:lpstr>
      <vt:lpstr>What are the key changes?</vt:lpstr>
      <vt:lpstr>Independence</vt:lpstr>
      <vt:lpstr>New definitions of Value</vt:lpstr>
      <vt:lpstr>Market Value</vt:lpstr>
      <vt:lpstr>New guidance on Valuation Approach</vt:lpstr>
      <vt:lpstr>Use of Ore Reserves and Mineral Resources</vt:lpstr>
      <vt:lpstr>What is Reasonable?</vt:lpstr>
      <vt:lpstr>The ‘reasonable basis’ principle</vt:lpstr>
      <vt:lpstr>Oil and gas</vt:lpstr>
      <vt:lpstr>New terms in VALMIN Code (2015)</vt:lpstr>
      <vt:lpstr>Licences are required where securities (shares) are valued</vt:lpstr>
      <vt:lpstr>New definitions</vt:lpstr>
      <vt:lpstr>New definitions in VALMIN Code (2015)</vt:lpstr>
      <vt:lpstr>New definitions in VALMIN Code (2015)</vt:lpstr>
      <vt:lpstr>New definitions in VALMIN Code (2015)</vt:lpstr>
      <vt:lpstr>What do you need to do?</vt:lpstr>
      <vt:lpstr>Standard Declaration</vt:lpstr>
      <vt:lpstr>New requirements for declarations</vt:lpstr>
      <vt:lpstr>SESSION 3 </vt:lpstr>
      <vt:lpstr>Frequently asked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Robins</dc:creator>
  <cp:lastModifiedBy>Wayne Robins</cp:lastModifiedBy>
  <cp:revision>144</cp:revision>
  <cp:lastPrinted>2016-04-12T02:38:23Z</cp:lastPrinted>
  <dcterms:created xsi:type="dcterms:W3CDTF">2013-03-20T22:18:22Z</dcterms:created>
  <dcterms:modified xsi:type="dcterms:W3CDTF">2016-04-13T23:04:00Z</dcterms:modified>
</cp:coreProperties>
</file>